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Bold" charset="1" panose="00000800000000000000"/>
      <p:regular r:id="rId24"/>
    </p:embeddedFont>
    <p:embeddedFont>
      <p:font typeface="Montserrat" charset="1" panose="00000500000000000000"/>
      <p:regular r:id="rId25"/>
    </p:embeddedFont>
    <p:embeddedFont>
      <p:font typeface="Helvetica Now" charset="1" panose="020B0504030202020204"/>
      <p:regular r:id="rId26"/>
    </p:embeddedFont>
    <p:embeddedFont>
      <p:font typeface="Arial" charset="1" panose="020B0604020202020204"/>
      <p:regular r:id="rId27"/>
    </p:embeddedFont>
    <p:embeddedFont>
      <p:font typeface="Canva Sans" charset="1" panose="020B0503030501040103"/>
      <p:regular r:id="rId28"/>
    </p:embeddedFont>
    <p:embeddedFont>
      <p:font typeface="Montserrat Ultra-Bold" charset="1" panose="00000900000000000000"/>
      <p:regular r:id="rId29"/>
    </p:embeddedFont>
    <p:embeddedFont>
      <p:font typeface="Arial Bold" charset="1" panose="020B07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0.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34276" y="-1131107"/>
            <a:ext cx="13540736" cy="13523810"/>
          </a:xfrm>
          <a:custGeom>
            <a:avLst/>
            <a:gdLst/>
            <a:ahLst/>
            <a:cxnLst/>
            <a:rect r="r" b="b" t="t" l="l"/>
            <a:pathLst>
              <a:path h="13523810" w="13540736">
                <a:moveTo>
                  <a:pt x="0" y="0"/>
                </a:moveTo>
                <a:lnTo>
                  <a:pt x="13540735" y="0"/>
                </a:lnTo>
                <a:lnTo>
                  <a:pt x="13540735" y="13523810"/>
                </a:lnTo>
                <a:lnTo>
                  <a:pt x="0" y="13523810"/>
                </a:lnTo>
                <a:lnTo>
                  <a:pt x="0" y="0"/>
                </a:lnTo>
                <a:close/>
              </a:path>
            </a:pathLst>
          </a:custGeom>
          <a:blipFill>
            <a:blip r:embed="rId2"/>
            <a:stretch>
              <a:fillRect l="0" t="0" r="0" b="0"/>
            </a:stretch>
          </a:blipFill>
        </p:spPr>
      </p:sp>
      <p:sp>
        <p:nvSpPr>
          <p:cNvPr name="Freeform 3" id="3"/>
          <p:cNvSpPr/>
          <p:nvPr/>
        </p:nvSpPr>
        <p:spPr>
          <a:xfrm flipH="false" flipV="false" rot="9748123">
            <a:off x="-2150461" y="-114307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93643" y="676560"/>
            <a:ext cx="16900714" cy="8933879"/>
            <a:chOff x="0" y="0"/>
            <a:chExt cx="4451217" cy="2352956"/>
          </a:xfrm>
        </p:grpSpPr>
        <p:sp>
          <p:nvSpPr>
            <p:cNvPr name="Freeform 5" id="5"/>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3922"/>
              </a:srgbClr>
            </a:solidFill>
            <a:ln w="38100" cap="rnd">
              <a:solidFill>
                <a:srgbClr val="FFFFFF">
                  <a:alpha val="23922"/>
                </a:srgbClr>
              </a:solidFill>
              <a:prstDash val="solid"/>
              <a:round/>
            </a:ln>
          </p:spPr>
        </p:sp>
        <p:sp>
          <p:nvSpPr>
            <p:cNvPr name="TextBox 6" id="6"/>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17719" y="7846275"/>
            <a:ext cx="6106314" cy="771525"/>
            <a:chOff x="0" y="0"/>
            <a:chExt cx="3216495" cy="406400"/>
          </a:xfrm>
        </p:grpSpPr>
        <p:sp>
          <p:nvSpPr>
            <p:cNvPr name="Freeform 8" id="8"/>
            <p:cNvSpPr/>
            <p:nvPr/>
          </p:nvSpPr>
          <p:spPr>
            <a:xfrm flipH="false" flipV="false" rot="0">
              <a:off x="0" y="0"/>
              <a:ext cx="3216495" cy="406400"/>
            </a:xfrm>
            <a:custGeom>
              <a:avLst/>
              <a:gdLst/>
              <a:ahLst/>
              <a:cxnLst/>
              <a:rect r="r" b="b" t="t" l="l"/>
              <a:pathLst>
                <a:path h="406400" w="3216495">
                  <a:moveTo>
                    <a:pt x="3013295" y="0"/>
                  </a:moveTo>
                  <a:cubicBezTo>
                    <a:pt x="3125519" y="0"/>
                    <a:pt x="3216495" y="90976"/>
                    <a:pt x="3216495" y="203200"/>
                  </a:cubicBezTo>
                  <a:cubicBezTo>
                    <a:pt x="3216495" y="315424"/>
                    <a:pt x="3125519" y="406400"/>
                    <a:pt x="301329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3216495"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917719" y="1944394"/>
            <a:ext cx="13247753" cy="3483432"/>
          </a:xfrm>
          <a:prstGeom prst="rect">
            <a:avLst/>
          </a:prstGeom>
        </p:spPr>
        <p:txBody>
          <a:bodyPr anchor="t" rtlCol="false" tIns="0" lIns="0" bIns="0" rIns="0">
            <a:spAutoFit/>
          </a:bodyPr>
          <a:lstStyle/>
          <a:p>
            <a:pPr algn="l">
              <a:lnSpc>
                <a:spcPts val="9198"/>
              </a:lnSpc>
            </a:pPr>
            <a:r>
              <a:rPr lang="en-US" b="true" sz="7861" spc="-62">
                <a:solidFill>
                  <a:srgbClr val="FFFFFF"/>
                </a:solidFill>
                <a:latin typeface="Montserrat Bold"/>
                <a:ea typeface="Montserrat Bold"/>
                <a:cs typeface="Montserrat Bold"/>
                <a:sym typeface="Montserrat Bold"/>
              </a:rPr>
              <a:t>NORTHWIND TRADERS:  SALES ANALYTICS</a:t>
            </a:r>
          </a:p>
          <a:p>
            <a:pPr algn="l">
              <a:lnSpc>
                <a:spcPts val="9198"/>
              </a:lnSpc>
            </a:pPr>
          </a:p>
        </p:txBody>
      </p:sp>
      <p:sp>
        <p:nvSpPr>
          <p:cNvPr name="TextBox 11" id="11"/>
          <p:cNvSpPr txBox="true"/>
          <p:nvPr/>
        </p:nvSpPr>
        <p:spPr>
          <a:xfrm rot="0">
            <a:off x="2123874" y="7953112"/>
            <a:ext cx="5900159" cy="491177"/>
          </a:xfrm>
          <a:prstGeom prst="rect">
            <a:avLst/>
          </a:prstGeom>
        </p:spPr>
        <p:txBody>
          <a:bodyPr anchor="t" rtlCol="false" tIns="0" lIns="0" bIns="0" rIns="0">
            <a:spAutoFit/>
          </a:bodyPr>
          <a:lstStyle/>
          <a:p>
            <a:pPr algn="l">
              <a:lnSpc>
                <a:spcPts val="3902"/>
              </a:lnSpc>
              <a:spcBef>
                <a:spcPct val="0"/>
              </a:spcBef>
            </a:pPr>
            <a:r>
              <a:rPr lang="en-US" sz="2787" spc="560">
                <a:solidFill>
                  <a:srgbClr val="000000"/>
                </a:solidFill>
                <a:latin typeface="Montserrat"/>
                <a:ea typeface="Montserrat"/>
                <a:cs typeface="Montserrat"/>
                <a:sym typeface="Montserrat"/>
              </a:rPr>
              <a:t>BY KANISHK SURWADE</a:t>
            </a:r>
          </a:p>
        </p:txBody>
      </p:sp>
      <p:sp>
        <p:nvSpPr>
          <p:cNvPr name="TextBox 12" id="12"/>
          <p:cNvSpPr txBox="true"/>
          <p:nvPr/>
        </p:nvSpPr>
        <p:spPr>
          <a:xfrm rot="0">
            <a:off x="1917719" y="4924274"/>
            <a:ext cx="9269006" cy="428928"/>
          </a:xfrm>
          <a:prstGeom prst="rect">
            <a:avLst/>
          </a:prstGeom>
        </p:spPr>
        <p:txBody>
          <a:bodyPr anchor="t" rtlCol="false" tIns="0" lIns="0" bIns="0" rIns="0">
            <a:spAutoFit/>
          </a:bodyPr>
          <a:lstStyle/>
          <a:p>
            <a:pPr algn="ctr">
              <a:lnSpc>
                <a:spcPts val="3475"/>
              </a:lnSpc>
              <a:spcBef>
                <a:spcPct val="0"/>
              </a:spcBef>
            </a:pPr>
            <a:r>
              <a:rPr lang="en-US" sz="2793">
                <a:solidFill>
                  <a:srgbClr val="FFFFFF"/>
                </a:solidFill>
                <a:latin typeface="Helvetica Now"/>
                <a:ea typeface="Helvetica Now"/>
                <a:cs typeface="Helvetica Now"/>
                <a:sym typeface="Helvetica Now"/>
              </a:rPr>
              <a:t>A Project J</a:t>
            </a:r>
            <a:r>
              <a:rPr lang="en-US" sz="2793">
                <a:solidFill>
                  <a:srgbClr val="FFFFFF"/>
                </a:solidFill>
                <a:latin typeface="Helvetica Now"/>
                <a:ea typeface="Helvetica Now"/>
                <a:cs typeface="Helvetica Now"/>
                <a:sym typeface="Helvetica Now"/>
              </a:rPr>
              <a:t>ourney from Raw Data to Actionable Insights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93643" y="676560"/>
            <a:ext cx="16900714" cy="8933879"/>
            <a:chOff x="0" y="0"/>
            <a:chExt cx="4451217" cy="2352956"/>
          </a:xfrm>
        </p:grpSpPr>
        <p:sp>
          <p:nvSpPr>
            <p:cNvPr name="Freeform 3" id="3"/>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4" id="4"/>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87046" y="1497121"/>
            <a:ext cx="5862650" cy="346260"/>
          </a:xfrm>
          <a:prstGeom prst="rect">
            <a:avLst/>
          </a:prstGeom>
        </p:spPr>
        <p:txBody>
          <a:bodyPr anchor="t" rtlCol="false" tIns="0" lIns="0" bIns="0" rIns="0">
            <a:spAutoFit/>
          </a:bodyPr>
          <a:lstStyle/>
          <a:p>
            <a:pPr algn="l">
              <a:lnSpc>
                <a:spcPts val="2745"/>
              </a:lnSpc>
            </a:pPr>
            <a:r>
              <a:rPr lang="en-US" sz="1961" spc="-21">
                <a:solidFill>
                  <a:srgbClr val="FFFFFF"/>
                </a:solidFill>
                <a:latin typeface="Montserrat"/>
                <a:ea typeface="Montserrat"/>
                <a:cs typeface="Montserrat"/>
                <a:sym typeface="Montserrat"/>
              </a:rPr>
              <a:t>Visualizing the Final Narrative in Power BI</a:t>
            </a:r>
          </a:p>
        </p:txBody>
      </p:sp>
      <p:sp>
        <p:nvSpPr>
          <p:cNvPr name="TextBox 6" id="6"/>
          <p:cNvSpPr txBox="true"/>
          <p:nvPr/>
        </p:nvSpPr>
        <p:spPr>
          <a:xfrm rot="0">
            <a:off x="2195637" y="2371439"/>
            <a:ext cx="14031210" cy="1062425"/>
          </a:xfrm>
          <a:prstGeom prst="rect">
            <a:avLst/>
          </a:prstGeom>
        </p:spPr>
        <p:txBody>
          <a:bodyPr anchor="t" rtlCol="false" tIns="0" lIns="0" bIns="0" rIns="0">
            <a:spAutoFit/>
          </a:bodyPr>
          <a:lstStyle/>
          <a:p>
            <a:pPr algn="l">
              <a:lnSpc>
                <a:spcPts val="4319"/>
              </a:lnSpc>
            </a:pPr>
            <a:r>
              <a:rPr lang="en-US" sz="2508" spc="-27">
                <a:solidFill>
                  <a:srgbClr val="000000"/>
                </a:solidFill>
                <a:latin typeface="Arial"/>
                <a:ea typeface="Arial"/>
                <a:cs typeface="Arial"/>
                <a:sym typeface="Arial"/>
              </a:rPr>
              <a:t>What We Did: With our insights validated, the final phase was to construct the interactive dashboard in Power BI.</a:t>
            </a:r>
          </a:p>
        </p:txBody>
      </p:sp>
      <p:sp>
        <p:nvSpPr>
          <p:cNvPr name="TextBox 7" id="7"/>
          <p:cNvSpPr txBox="true"/>
          <p:nvPr/>
        </p:nvSpPr>
        <p:spPr>
          <a:xfrm rot="0">
            <a:off x="2195637" y="3871855"/>
            <a:ext cx="14031210" cy="2084643"/>
          </a:xfrm>
          <a:prstGeom prst="rect">
            <a:avLst/>
          </a:prstGeom>
        </p:spPr>
        <p:txBody>
          <a:bodyPr anchor="t" rtlCol="false" tIns="0" lIns="0" bIns="0" rIns="0">
            <a:spAutoFit/>
          </a:bodyPr>
          <a:lstStyle/>
          <a:p>
            <a:pPr algn="l">
              <a:lnSpc>
                <a:spcPts val="4176"/>
              </a:lnSpc>
            </a:pPr>
            <a:r>
              <a:rPr lang="en-US" sz="2425" spc="-26">
                <a:solidFill>
                  <a:srgbClr val="000000"/>
                </a:solidFill>
                <a:latin typeface="Arial"/>
                <a:ea typeface="Arial"/>
                <a:cs typeface="Arial"/>
                <a:sym typeface="Arial"/>
              </a:rPr>
              <a:t>How MECE Was Applied: The architecture of the final dashboard is a direct reflection of our original four-pillar framework. I created a separate, dedicated page for each analytical domain: an Executive Summary, a Customer deep-dive, a Sales analysis, and so on. Each page functions as a self-contained, 'mutually exclusive' yet 'collectively exhaustive' view of its topic.</a:t>
            </a:r>
          </a:p>
        </p:txBody>
      </p:sp>
      <p:sp>
        <p:nvSpPr>
          <p:cNvPr name="TextBox 8" id="8"/>
          <p:cNvSpPr txBox="true"/>
          <p:nvPr/>
        </p:nvSpPr>
        <p:spPr>
          <a:xfrm rot="0">
            <a:off x="2195637" y="6263856"/>
            <a:ext cx="14031210" cy="2184586"/>
          </a:xfrm>
          <a:prstGeom prst="rect">
            <a:avLst/>
          </a:prstGeom>
        </p:spPr>
        <p:txBody>
          <a:bodyPr anchor="t" rtlCol="false" tIns="0" lIns="0" bIns="0" rIns="0">
            <a:spAutoFit/>
          </a:bodyPr>
          <a:lstStyle/>
          <a:p>
            <a:pPr algn="l">
              <a:lnSpc>
                <a:spcPts val="4366"/>
              </a:lnSpc>
            </a:pPr>
            <a:r>
              <a:rPr lang="en-US" sz="2535" spc="-27">
                <a:solidFill>
                  <a:srgbClr val="000000"/>
                </a:solidFill>
                <a:latin typeface="Arial"/>
                <a:ea typeface="Arial"/>
                <a:cs typeface="Arial"/>
                <a:sym typeface="Arial"/>
              </a:rPr>
              <a:t>Why It's Important &amp; Its Benefits: This design makes the final report exceptionally user-friendly. A stakeholder can navigate directly to the page relevant to them and find all the information they need, without being encumbered by unrelated data. This structure ensures the right insights are delivered to the right audience with maximum clarity."</a:t>
            </a:r>
          </a:p>
        </p:txBody>
      </p:sp>
      <p:sp>
        <p:nvSpPr>
          <p:cNvPr name="TextBox 9" id="9"/>
          <p:cNvSpPr txBox="true"/>
          <p:nvPr/>
        </p:nvSpPr>
        <p:spPr>
          <a:xfrm rot="0">
            <a:off x="1028700" y="893703"/>
            <a:ext cx="10576963" cy="606689"/>
          </a:xfrm>
          <a:prstGeom prst="rect">
            <a:avLst/>
          </a:prstGeom>
        </p:spPr>
        <p:txBody>
          <a:bodyPr anchor="t" rtlCol="false" tIns="0" lIns="0" bIns="0" rIns="0">
            <a:spAutoFit/>
          </a:bodyPr>
          <a:lstStyle/>
          <a:p>
            <a:pPr algn="l">
              <a:lnSpc>
                <a:spcPts val="4847"/>
              </a:lnSpc>
            </a:pPr>
            <a:r>
              <a:rPr lang="en-US" b="true" sz="3875" spc="-42">
                <a:solidFill>
                  <a:srgbClr val="FFFFFF"/>
                </a:solidFill>
                <a:latin typeface="Montserrat Bold"/>
                <a:ea typeface="Montserrat Bold"/>
                <a:cs typeface="Montserrat Bold"/>
                <a:sym typeface="Montserrat Bold"/>
              </a:rPr>
              <a:t>Phase 4 - Telling the Story with Power BI</a:t>
            </a:r>
          </a:p>
        </p:txBody>
      </p:sp>
      <p:sp>
        <p:nvSpPr>
          <p:cNvPr name="Freeform 10" id="10"/>
          <p:cNvSpPr/>
          <p:nvPr/>
        </p:nvSpPr>
        <p:spPr>
          <a:xfrm flipH="false" flipV="false" rot="0">
            <a:off x="1097786" y="2335511"/>
            <a:ext cx="792009" cy="804070"/>
          </a:xfrm>
          <a:custGeom>
            <a:avLst/>
            <a:gdLst/>
            <a:ahLst/>
            <a:cxnLst/>
            <a:rect r="r" b="b" t="t" l="l"/>
            <a:pathLst>
              <a:path h="804070" w="792009">
                <a:moveTo>
                  <a:pt x="0" y="0"/>
                </a:moveTo>
                <a:lnTo>
                  <a:pt x="792009" y="0"/>
                </a:lnTo>
                <a:lnTo>
                  <a:pt x="792009" y="804070"/>
                </a:lnTo>
                <a:lnTo>
                  <a:pt x="0" y="804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18301" y="6270499"/>
            <a:ext cx="756766" cy="768290"/>
          </a:xfrm>
          <a:custGeom>
            <a:avLst/>
            <a:gdLst/>
            <a:ahLst/>
            <a:cxnLst/>
            <a:rect r="r" b="b" t="t" l="l"/>
            <a:pathLst>
              <a:path h="768290" w="756766">
                <a:moveTo>
                  <a:pt x="0" y="0"/>
                </a:moveTo>
                <a:lnTo>
                  <a:pt x="756766" y="0"/>
                </a:lnTo>
                <a:lnTo>
                  <a:pt x="756766" y="768291"/>
                </a:lnTo>
                <a:lnTo>
                  <a:pt x="0" y="768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212514" y="2470583"/>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Freeform 13" id="13"/>
          <p:cNvSpPr/>
          <p:nvPr/>
        </p:nvSpPr>
        <p:spPr>
          <a:xfrm flipH="false" flipV="false" rot="0">
            <a:off x="1087046" y="3787281"/>
            <a:ext cx="756766" cy="768290"/>
          </a:xfrm>
          <a:custGeom>
            <a:avLst/>
            <a:gdLst/>
            <a:ahLst/>
            <a:cxnLst/>
            <a:rect r="r" b="b" t="t" l="l"/>
            <a:pathLst>
              <a:path h="768290" w="756766">
                <a:moveTo>
                  <a:pt x="0" y="0"/>
                </a:moveTo>
                <a:lnTo>
                  <a:pt x="756766" y="0"/>
                </a:lnTo>
                <a:lnTo>
                  <a:pt x="756766" y="768290"/>
                </a:lnTo>
                <a:lnTo>
                  <a:pt x="0" y="768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184153" y="3904463"/>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5" id="15"/>
          <p:cNvSpPr txBox="true"/>
          <p:nvPr/>
        </p:nvSpPr>
        <p:spPr>
          <a:xfrm rot="0">
            <a:off x="1115408" y="6387681"/>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38565" y="9465082"/>
            <a:ext cx="16620310" cy="540160"/>
          </a:xfrm>
          <a:custGeom>
            <a:avLst/>
            <a:gdLst/>
            <a:ahLst/>
            <a:cxnLst/>
            <a:rect r="r" b="b" t="t" l="l"/>
            <a:pathLst>
              <a:path h="540160" w="16620310">
                <a:moveTo>
                  <a:pt x="0" y="0"/>
                </a:moveTo>
                <a:lnTo>
                  <a:pt x="16620311" y="0"/>
                </a:lnTo>
                <a:lnTo>
                  <a:pt x="16620311" y="540160"/>
                </a:lnTo>
                <a:lnTo>
                  <a:pt x="0" y="540160"/>
                </a:lnTo>
                <a:lnTo>
                  <a:pt x="0" y="0"/>
                </a:lnTo>
                <a:close/>
              </a:path>
            </a:pathLst>
          </a:custGeom>
          <a:blipFill>
            <a:blip r:embed="rId2"/>
            <a:stretch>
              <a:fillRect l="0" t="0" r="0" b="0"/>
            </a:stretch>
          </a:blipFill>
        </p:spPr>
      </p:sp>
      <p:sp>
        <p:nvSpPr>
          <p:cNvPr name="Freeform 3" id="3"/>
          <p:cNvSpPr/>
          <p:nvPr/>
        </p:nvSpPr>
        <p:spPr>
          <a:xfrm flipH="false" flipV="false" rot="0">
            <a:off x="9258744" y="144240"/>
            <a:ext cx="8100132" cy="4536074"/>
          </a:xfrm>
          <a:custGeom>
            <a:avLst/>
            <a:gdLst/>
            <a:ahLst/>
            <a:cxnLst/>
            <a:rect r="r" b="b" t="t" l="l"/>
            <a:pathLst>
              <a:path h="4536074" w="8100132">
                <a:moveTo>
                  <a:pt x="0" y="0"/>
                </a:moveTo>
                <a:lnTo>
                  <a:pt x="8100132" y="0"/>
                </a:lnTo>
                <a:lnTo>
                  <a:pt x="8100132" y="4536074"/>
                </a:lnTo>
                <a:lnTo>
                  <a:pt x="0" y="4536074"/>
                </a:lnTo>
                <a:lnTo>
                  <a:pt x="0" y="0"/>
                </a:lnTo>
                <a:close/>
              </a:path>
            </a:pathLst>
          </a:custGeom>
          <a:blipFill>
            <a:blip r:embed="rId3"/>
            <a:stretch>
              <a:fillRect l="0" t="0" r="0" b="0"/>
            </a:stretch>
          </a:blipFill>
        </p:spPr>
      </p:sp>
      <p:sp>
        <p:nvSpPr>
          <p:cNvPr name="Freeform 4" id="4"/>
          <p:cNvSpPr/>
          <p:nvPr/>
        </p:nvSpPr>
        <p:spPr>
          <a:xfrm flipH="false" flipV="false" rot="0">
            <a:off x="738565" y="144240"/>
            <a:ext cx="8281749" cy="4536074"/>
          </a:xfrm>
          <a:custGeom>
            <a:avLst/>
            <a:gdLst/>
            <a:ahLst/>
            <a:cxnLst/>
            <a:rect r="r" b="b" t="t" l="l"/>
            <a:pathLst>
              <a:path h="4536074" w="8281749">
                <a:moveTo>
                  <a:pt x="0" y="0"/>
                </a:moveTo>
                <a:lnTo>
                  <a:pt x="8281749" y="0"/>
                </a:lnTo>
                <a:lnTo>
                  <a:pt x="8281749" y="4536074"/>
                </a:lnTo>
                <a:lnTo>
                  <a:pt x="0" y="4536074"/>
                </a:lnTo>
                <a:lnTo>
                  <a:pt x="0" y="0"/>
                </a:lnTo>
                <a:close/>
              </a:path>
            </a:pathLst>
          </a:custGeom>
          <a:blipFill>
            <a:blip r:embed="rId4"/>
            <a:stretch>
              <a:fillRect l="-274" t="-2154" r="0" b="-1054"/>
            </a:stretch>
          </a:blipFill>
        </p:spPr>
      </p:sp>
      <p:sp>
        <p:nvSpPr>
          <p:cNvPr name="Freeform 5" id="5"/>
          <p:cNvSpPr/>
          <p:nvPr/>
        </p:nvSpPr>
        <p:spPr>
          <a:xfrm flipH="false" flipV="false" rot="0">
            <a:off x="9258744" y="4762282"/>
            <a:ext cx="8100132" cy="4617075"/>
          </a:xfrm>
          <a:custGeom>
            <a:avLst/>
            <a:gdLst/>
            <a:ahLst/>
            <a:cxnLst/>
            <a:rect r="r" b="b" t="t" l="l"/>
            <a:pathLst>
              <a:path h="4617075" w="8100132">
                <a:moveTo>
                  <a:pt x="0" y="0"/>
                </a:moveTo>
                <a:lnTo>
                  <a:pt x="8100132" y="0"/>
                </a:lnTo>
                <a:lnTo>
                  <a:pt x="8100132" y="4617075"/>
                </a:lnTo>
                <a:lnTo>
                  <a:pt x="0" y="4617075"/>
                </a:lnTo>
                <a:lnTo>
                  <a:pt x="0" y="0"/>
                </a:lnTo>
                <a:close/>
              </a:path>
            </a:pathLst>
          </a:custGeom>
          <a:blipFill>
            <a:blip r:embed="rId5"/>
            <a:stretch>
              <a:fillRect l="0" t="0" r="0" b="0"/>
            </a:stretch>
          </a:blipFill>
        </p:spPr>
      </p:sp>
      <p:sp>
        <p:nvSpPr>
          <p:cNvPr name="Freeform 6" id="6"/>
          <p:cNvSpPr/>
          <p:nvPr/>
        </p:nvSpPr>
        <p:spPr>
          <a:xfrm flipH="false" flipV="false" rot="0">
            <a:off x="738565" y="4762282"/>
            <a:ext cx="8281749" cy="4617075"/>
          </a:xfrm>
          <a:custGeom>
            <a:avLst/>
            <a:gdLst/>
            <a:ahLst/>
            <a:cxnLst/>
            <a:rect r="r" b="b" t="t" l="l"/>
            <a:pathLst>
              <a:path h="4617075" w="8281749">
                <a:moveTo>
                  <a:pt x="0" y="0"/>
                </a:moveTo>
                <a:lnTo>
                  <a:pt x="8281749" y="0"/>
                </a:lnTo>
                <a:lnTo>
                  <a:pt x="8281749" y="4617075"/>
                </a:lnTo>
                <a:lnTo>
                  <a:pt x="0" y="4617075"/>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3363" y="1094747"/>
            <a:ext cx="12525126" cy="8097506"/>
          </a:xfrm>
          <a:custGeom>
            <a:avLst/>
            <a:gdLst/>
            <a:ahLst/>
            <a:cxnLst/>
            <a:rect r="r" b="b" t="t" l="l"/>
            <a:pathLst>
              <a:path h="8097506" w="12525126">
                <a:moveTo>
                  <a:pt x="0" y="0"/>
                </a:moveTo>
                <a:lnTo>
                  <a:pt x="12525125" y="0"/>
                </a:lnTo>
                <a:lnTo>
                  <a:pt x="12525125" y="8097506"/>
                </a:lnTo>
                <a:lnTo>
                  <a:pt x="0" y="8097506"/>
                </a:lnTo>
                <a:lnTo>
                  <a:pt x="0" y="0"/>
                </a:lnTo>
                <a:close/>
              </a:path>
            </a:pathLst>
          </a:custGeom>
          <a:blipFill>
            <a:blip r:embed="rId2"/>
            <a:stretch>
              <a:fillRect l="-550" t="-485" r="0" b="-25"/>
            </a:stretch>
          </a:blipFill>
        </p:spPr>
      </p:sp>
      <p:sp>
        <p:nvSpPr>
          <p:cNvPr name="Freeform 3" id="3"/>
          <p:cNvSpPr/>
          <p:nvPr/>
        </p:nvSpPr>
        <p:spPr>
          <a:xfrm flipH="false" flipV="false" rot="0">
            <a:off x="229489" y="9560332"/>
            <a:ext cx="18058511" cy="586902"/>
          </a:xfrm>
          <a:custGeom>
            <a:avLst/>
            <a:gdLst/>
            <a:ahLst/>
            <a:cxnLst/>
            <a:rect r="r" b="b" t="t" l="l"/>
            <a:pathLst>
              <a:path h="586902" w="18058511">
                <a:moveTo>
                  <a:pt x="0" y="0"/>
                </a:moveTo>
                <a:lnTo>
                  <a:pt x="18058511" y="0"/>
                </a:lnTo>
                <a:lnTo>
                  <a:pt x="18058511" y="586901"/>
                </a:lnTo>
                <a:lnTo>
                  <a:pt x="0" y="586901"/>
                </a:lnTo>
                <a:lnTo>
                  <a:pt x="0" y="0"/>
                </a:lnTo>
                <a:close/>
              </a:path>
            </a:pathLst>
          </a:custGeom>
          <a:blipFill>
            <a:blip r:embed="rId3"/>
            <a:stretch>
              <a:fillRect l="0" t="0" r="0" b="0"/>
            </a:stretch>
          </a:blipFill>
        </p:spPr>
      </p:sp>
      <p:sp>
        <p:nvSpPr>
          <p:cNvPr name="Freeform 4" id="4"/>
          <p:cNvSpPr/>
          <p:nvPr/>
        </p:nvSpPr>
        <p:spPr>
          <a:xfrm flipH="false" flipV="false" rot="0">
            <a:off x="13160160" y="1028700"/>
            <a:ext cx="4569987" cy="3910855"/>
          </a:xfrm>
          <a:custGeom>
            <a:avLst/>
            <a:gdLst/>
            <a:ahLst/>
            <a:cxnLst/>
            <a:rect r="r" b="b" t="t" l="l"/>
            <a:pathLst>
              <a:path h="3910855" w="4569987">
                <a:moveTo>
                  <a:pt x="0" y="0"/>
                </a:moveTo>
                <a:lnTo>
                  <a:pt x="4569987" y="0"/>
                </a:lnTo>
                <a:lnTo>
                  <a:pt x="4569987" y="3910855"/>
                </a:lnTo>
                <a:lnTo>
                  <a:pt x="0" y="3910855"/>
                </a:lnTo>
                <a:lnTo>
                  <a:pt x="0" y="0"/>
                </a:lnTo>
                <a:close/>
              </a:path>
            </a:pathLst>
          </a:custGeom>
          <a:blipFill>
            <a:blip r:embed="rId4"/>
            <a:stretch>
              <a:fillRect l="0" t="0" r="0" b="0"/>
            </a:stretch>
          </a:blipFill>
        </p:spPr>
      </p:sp>
      <p:sp>
        <p:nvSpPr>
          <p:cNvPr name="TextBox 5" id="5"/>
          <p:cNvSpPr txBox="true"/>
          <p:nvPr/>
        </p:nvSpPr>
        <p:spPr>
          <a:xfrm rot="0">
            <a:off x="353363" y="426372"/>
            <a:ext cx="17810764" cy="429621"/>
          </a:xfrm>
          <a:prstGeom prst="rect">
            <a:avLst/>
          </a:prstGeom>
        </p:spPr>
        <p:txBody>
          <a:bodyPr anchor="t" rtlCol="false" tIns="0" lIns="0" bIns="0" rIns="0">
            <a:spAutoFit/>
          </a:bodyPr>
          <a:lstStyle/>
          <a:p>
            <a:pPr algn="ctr">
              <a:lnSpc>
                <a:spcPts val="3305"/>
              </a:lnSpc>
              <a:spcBef>
                <a:spcPct val="0"/>
              </a:spcBef>
            </a:pPr>
            <a:r>
              <a:rPr lang="en-US" b="true" sz="2657">
                <a:solidFill>
                  <a:srgbClr val="FFFFFF"/>
                </a:solidFill>
                <a:latin typeface="Arial Bold"/>
                <a:ea typeface="Arial Bold"/>
                <a:cs typeface="Arial Bold"/>
                <a:sym typeface="Arial Bold"/>
              </a:rPr>
              <a:t>These a</a:t>
            </a:r>
            <a:r>
              <a:rPr lang="en-US" b="true" sz="2657">
                <a:solidFill>
                  <a:srgbClr val="FFFFFF"/>
                </a:solidFill>
                <a:latin typeface="Arial Bold"/>
                <a:ea typeface="Arial Bold"/>
                <a:cs typeface="Arial Bold"/>
                <a:sym typeface="Arial Bold"/>
              </a:rPr>
              <a:t>re the key measures I have used across all analysis sheets to make the task optimized and concise.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2133" y="810773"/>
            <a:ext cx="13668033" cy="473955"/>
          </a:xfrm>
          <a:prstGeom prst="rect">
            <a:avLst/>
          </a:prstGeom>
        </p:spPr>
        <p:txBody>
          <a:bodyPr anchor="t" rtlCol="false" tIns="0" lIns="0" bIns="0" rIns="0">
            <a:spAutoFit/>
          </a:bodyPr>
          <a:lstStyle/>
          <a:p>
            <a:pPr algn="ctr">
              <a:lnSpc>
                <a:spcPts val="3650"/>
              </a:lnSpc>
            </a:pPr>
            <a:r>
              <a:rPr lang="en-US" b="true" sz="3379" spc="-33">
                <a:solidFill>
                  <a:srgbClr val="FFFFFF"/>
                </a:solidFill>
                <a:latin typeface="Montserrat Bold"/>
                <a:ea typeface="Montserrat Bold"/>
                <a:cs typeface="Montserrat Bold"/>
                <a:sym typeface="Montserrat Bold"/>
              </a:rPr>
              <a:t>DASHBOARD INSIGHTS: CUSTOMER &amp; SALES DYNAMICS</a:t>
            </a:r>
          </a:p>
        </p:txBody>
      </p:sp>
      <p:sp>
        <p:nvSpPr>
          <p:cNvPr name="TextBox 7" id="7"/>
          <p:cNvSpPr txBox="true"/>
          <p:nvPr/>
        </p:nvSpPr>
        <p:spPr>
          <a:xfrm rot="0">
            <a:off x="1028700" y="1237102"/>
            <a:ext cx="8857710" cy="395124"/>
          </a:xfrm>
          <a:prstGeom prst="rect">
            <a:avLst/>
          </a:prstGeom>
        </p:spPr>
        <p:txBody>
          <a:bodyPr anchor="t" rtlCol="false" tIns="0" lIns="0" bIns="0" rIns="0">
            <a:spAutoFit/>
          </a:bodyPr>
          <a:lstStyle/>
          <a:p>
            <a:pPr algn="l">
              <a:lnSpc>
                <a:spcPts val="3207"/>
              </a:lnSpc>
              <a:spcBef>
                <a:spcPct val="0"/>
              </a:spcBef>
            </a:pPr>
            <a:r>
              <a:rPr lang="en-US" sz="2291">
                <a:solidFill>
                  <a:srgbClr val="FFFFFF"/>
                </a:solidFill>
                <a:latin typeface="Montserrat"/>
                <a:ea typeface="Montserrat"/>
                <a:cs typeface="Montserrat"/>
                <a:sym typeface="Montserrat"/>
              </a:rPr>
              <a:t>Key Findings: The External View - Customers and Sales</a:t>
            </a:r>
          </a:p>
        </p:txBody>
      </p:sp>
      <p:sp>
        <p:nvSpPr>
          <p:cNvPr name="TextBox 8" id="8"/>
          <p:cNvSpPr txBox="true"/>
          <p:nvPr/>
        </p:nvSpPr>
        <p:spPr>
          <a:xfrm rot="0">
            <a:off x="1952068" y="1923054"/>
            <a:ext cx="13743537" cy="4799418"/>
          </a:xfrm>
          <a:prstGeom prst="rect">
            <a:avLst/>
          </a:prstGeom>
        </p:spPr>
        <p:txBody>
          <a:bodyPr anchor="t" rtlCol="false" tIns="0" lIns="0" bIns="0" rIns="0">
            <a:spAutoFit/>
          </a:bodyPr>
          <a:lstStyle/>
          <a:p>
            <a:pPr algn="l">
              <a:lnSpc>
                <a:spcPts val="4265"/>
              </a:lnSpc>
            </a:pPr>
            <a:r>
              <a:rPr lang="en-US" sz="3046">
                <a:solidFill>
                  <a:srgbClr val="000000"/>
                </a:solidFill>
                <a:latin typeface="Arial"/>
                <a:ea typeface="Arial"/>
                <a:cs typeface="Arial"/>
                <a:sym typeface="Arial"/>
              </a:rPr>
              <a:t>The dashboards yielded several critical external insights:</a:t>
            </a:r>
          </a:p>
          <a:p>
            <a:pPr algn="l" marL="657747" indent="-328874" lvl="1">
              <a:lnSpc>
                <a:spcPts val="4265"/>
              </a:lnSpc>
              <a:buFont typeface="Arial"/>
              <a:buChar char="•"/>
            </a:pPr>
            <a:r>
              <a:rPr lang="en-US" sz="3046">
                <a:solidFill>
                  <a:srgbClr val="000000"/>
                </a:solidFill>
                <a:latin typeface="Arial"/>
                <a:ea typeface="Arial"/>
                <a:cs typeface="Arial"/>
                <a:sym typeface="Arial"/>
              </a:rPr>
              <a:t>Customer Analysis: Our customers are primarily other businesses, with 'Owners' and 'Sales Representatives' as the most common roles. Geographically, the business is heavily concentrated in the </a:t>
            </a:r>
            <a:r>
              <a:rPr lang="en-US" sz="3046">
                <a:solidFill>
                  <a:srgbClr val="FFDE59"/>
                </a:solidFill>
                <a:latin typeface="Arial"/>
                <a:ea typeface="Arial"/>
                <a:cs typeface="Arial"/>
                <a:sym typeface="Arial"/>
              </a:rPr>
              <a:t>USA </a:t>
            </a:r>
            <a:r>
              <a:rPr lang="en-US" sz="3046">
                <a:solidFill>
                  <a:srgbClr val="000000"/>
                </a:solidFill>
                <a:latin typeface="Arial"/>
                <a:ea typeface="Arial"/>
                <a:cs typeface="Arial"/>
                <a:sym typeface="Arial"/>
              </a:rPr>
              <a:t>and </a:t>
            </a:r>
            <a:r>
              <a:rPr lang="en-US" sz="3046">
                <a:solidFill>
                  <a:srgbClr val="FFDE59"/>
                </a:solidFill>
                <a:latin typeface="Arial"/>
                <a:ea typeface="Arial"/>
                <a:cs typeface="Arial"/>
                <a:sym typeface="Arial"/>
              </a:rPr>
              <a:t>Germany</a:t>
            </a:r>
            <a:r>
              <a:rPr lang="en-US" sz="3046">
                <a:solidFill>
                  <a:srgbClr val="000000"/>
                </a:solidFill>
                <a:latin typeface="Arial"/>
                <a:ea typeface="Arial"/>
                <a:cs typeface="Arial"/>
                <a:sym typeface="Arial"/>
              </a:rPr>
              <a:t>.</a:t>
            </a:r>
          </a:p>
          <a:p>
            <a:pPr algn="l" marL="657747" indent="-328874" lvl="1">
              <a:lnSpc>
                <a:spcPts val="4265"/>
              </a:lnSpc>
              <a:spcBef>
                <a:spcPct val="0"/>
              </a:spcBef>
              <a:buFont typeface="Arial"/>
              <a:buChar char="•"/>
            </a:pPr>
            <a:r>
              <a:rPr lang="en-US" sz="3046">
                <a:solidFill>
                  <a:srgbClr val="000000"/>
                </a:solidFill>
                <a:latin typeface="Arial"/>
                <a:ea typeface="Arial"/>
                <a:cs typeface="Arial"/>
                <a:sym typeface="Arial"/>
              </a:rPr>
              <a:t>Sales Performance: There is a distinct seasonal pattern, with sales consistently peaking in the fourth quarter. Furthermore, </a:t>
            </a:r>
            <a:r>
              <a:rPr lang="en-US" sz="3046">
                <a:solidFill>
                  <a:srgbClr val="FFDE59"/>
                </a:solidFill>
                <a:latin typeface="Arial"/>
                <a:ea typeface="Arial"/>
                <a:cs typeface="Arial"/>
                <a:sym typeface="Arial"/>
              </a:rPr>
              <a:t>Beverages </a:t>
            </a:r>
            <a:r>
              <a:rPr lang="en-US" sz="3046">
                <a:solidFill>
                  <a:srgbClr val="000000"/>
                </a:solidFill>
                <a:latin typeface="Arial"/>
                <a:ea typeface="Arial"/>
                <a:cs typeface="Arial"/>
                <a:sym typeface="Arial"/>
              </a:rPr>
              <a:t>and </a:t>
            </a:r>
            <a:r>
              <a:rPr lang="en-US" sz="3046">
                <a:solidFill>
                  <a:srgbClr val="FFDE59"/>
                </a:solidFill>
                <a:latin typeface="Arial"/>
                <a:ea typeface="Arial"/>
                <a:cs typeface="Arial"/>
                <a:sym typeface="Arial"/>
              </a:rPr>
              <a:t>Dairy Products</a:t>
            </a:r>
            <a:r>
              <a:rPr lang="en-US" sz="3046">
                <a:solidFill>
                  <a:srgbClr val="000000"/>
                </a:solidFill>
                <a:latin typeface="Arial"/>
                <a:ea typeface="Arial"/>
                <a:cs typeface="Arial"/>
                <a:sym typeface="Arial"/>
              </a:rPr>
              <a:t> were identified as the highest-performing categories.</a:t>
            </a:r>
          </a:p>
          <a:p>
            <a:pPr algn="l">
              <a:lnSpc>
                <a:spcPts val="4265"/>
              </a:lnSpc>
              <a:spcBef>
                <a:spcPct val="0"/>
              </a:spcBef>
            </a:pPr>
          </a:p>
        </p:txBody>
      </p:sp>
      <p:sp>
        <p:nvSpPr>
          <p:cNvPr name="TextBox 9" id="9"/>
          <p:cNvSpPr txBox="true"/>
          <p:nvPr/>
        </p:nvSpPr>
        <p:spPr>
          <a:xfrm rot="0">
            <a:off x="2139976" y="6687499"/>
            <a:ext cx="13675888" cy="1703908"/>
          </a:xfrm>
          <a:prstGeom prst="rect">
            <a:avLst/>
          </a:prstGeom>
        </p:spPr>
        <p:txBody>
          <a:bodyPr anchor="t" rtlCol="false" tIns="0" lIns="0" bIns="0" rIns="0">
            <a:spAutoFit/>
          </a:bodyPr>
          <a:lstStyle/>
          <a:p>
            <a:pPr algn="l">
              <a:lnSpc>
                <a:spcPts val="4482"/>
              </a:lnSpc>
              <a:spcBef>
                <a:spcPct val="0"/>
              </a:spcBef>
            </a:pPr>
            <a:r>
              <a:rPr lang="en-US" sz="3201">
                <a:solidFill>
                  <a:srgbClr val="000000"/>
                </a:solidFill>
                <a:latin typeface="Arial"/>
                <a:ea typeface="Arial"/>
                <a:cs typeface="Arial"/>
                <a:sym typeface="Arial"/>
              </a:rPr>
              <a:t>The Benefit: These are strategic directives. This intelligence informs where to focus marketing expenditure and how to optimize inventory for seasonal demand."</a:t>
            </a:r>
          </a:p>
        </p:txBody>
      </p:sp>
      <p:sp>
        <p:nvSpPr>
          <p:cNvPr name="TextBox 10" id="10"/>
          <p:cNvSpPr txBox="true"/>
          <p:nvPr/>
        </p:nvSpPr>
        <p:spPr>
          <a:xfrm rot="0">
            <a:off x="550875" y="1932579"/>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01</a:t>
            </a:r>
          </a:p>
        </p:txBody>
      </p:sp>
      <p:sp>
        <p:nvSpPr>
          <p:cNvPr name="TextBox 11" id="11"/>
          <p:cNvSpPr txBox="true"/>
          <p:nvPr/>
        </p:nvSpPr>
        <p:spPr>
          <a:xfrm rot="0">
            <a:off x="550875" y="6636326"/>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02</a:t>
            </a:r>
          </a:p>
        </p:txBody>
      </p:sp>
      <p:sp>
        <p:nvSpPr>
          <p:cNvPr name="Freeform 12" id="12"/>
          <p:cNvSpPr/>
          <p:nvPr/>
        </p:nvSpPr>
        <p:spPr>
          <a:xfrm flipH="false" flipV="false" rot="0">
            <a:off x="1044005" y="1880860"/>
            <a:ext cx="722985" cy="733995"/>
          </a:xfrm>
          <a:custGeom>
            <a:avLst/>
            <a:gdLst/>
            <a:ahLst/>
            <a:cxnLst/>
            <a:rect r="r" b="b" t="t" l="l"/>
            <a:pathLst>
              <a:path h="733995" w="722985">
                <a:moveTo>
                  <a:pt x="0" y="0"/>
                </a:moveTo>
                <a:lnTo>
                  <a:pt x="722985" y="0"/>
                </a:lnTo>
                <a:lnTo>
                  <a:pt x="722985" y="733994"/>
                </a:lnTo>
                <a:lnTo>
                  <a:pt x="0" y="73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4005" y="6584606"/>
            <a:ext cx="722985" cy="733995"/>
          </a:xfrm>
          <a:custGeom>
            <a:avLst/>
            <a:gdLst/>
            <a:ahLst/>
            <a:cxnLst/>
            <a:rect r="r" b="b" t="t" l="l"/>
            <a:pathLst>
              <a:path h="733995" w="722985">
                <a:moveTo>
                  <a:pt x="0" y="0"/>
                </a:moveTo>
                <a:lnTo>
                  <a:pt x="722985" y="0"/>
                </a:lnTo>
                <a:lnTo>
                  <a:pt x="722985" y="733995"/>
                </a:lnTo>
                <a:lnTo>
                  <a:pt x="0" y="733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2133" y="810773"/>
            <a:ext cx="15970771" cy="473955"/>
          </a:xfrm>
          <a:prstGeom prst="rect">
            <a:avLst/>
          </a:prstGeom>
        </p:spPr>
        <p:txBody>
          <a:bodyPr anchor="t" rtlCol="false" tIns="0" lIns="0" bIns="0" rIns="0">
            <a:spAutoFit/>
          </a:bodyPr>
          <a:lstStyle/>
          <a:p>
            <a:pPr algn="ctr">
              <a:lnSpc>
                <a:spcPts val="3650"/>
              </a:lnSpc>
            </a:pPr>
            <a:r>
              <a:rPr lang="en-US" b="true" sz="3379" spc="-33">
                <a:solidFill>
                  <a:srgbClr val="FFFFFF"/>
                </a:solidFill>
                <a:latin typeface="Montserrat Bold"/>
                <a:ea typeface="Montserrat Bold"/>
                <a:cs typeface="Montserrat Bold"/>
                <a:sym typeface="Montserrat Bold"/>
              </a:rPr>
              <a:t>DASHBOARD INSIGHTS: OPERATIONS &amp; INTERNAL PERFORMANCE</a:t>
            </a:r>
          </a:p>
        </p:txBody>
      </p:sp>
      <p:sp>
        <p:nvSpPr>
          <p:cNvPr name="TextBox 7" id="7"/>
          <p:cNvSpPr txBox="true"/>
          <p:nvPr/>
        </p:nvSpPr>
        <p:spPr>
          <a:xfrm rot="0">
            <a:off x="1028700" y="1237102"/>
            <a:ext cx="8857710" cy="395124"/>
          </a:xfrm>
          <a:prstGeom prst="rect">
            <a:avLst/>
          </a:prstGeom>
        </p:spPr>
        <p:txBody>
          <a:bodyPr anchor="t" rtlCol="false" tIns="0" lIns="0" bIns="0" rIns="0">
            <a:spAutoFit/>
          </a:bodyPr>
          <a:lstStyle/>
          <a:p>
            <a:pPr algn="l">
              <a:lnSpc>
                <a:spcPts val="3207"/>
              </a:lnSpc>
              <a:spcBef>
                <a:spcPct val="0"/>
              </a:spcBef>
            </a:pPr>
            <a:r>
              <a:rPr lang="en-US" sz="2291">
                <a:solidFill>
                  <a:srgbClr val="FFFFFF"/>
                </a:solidFill>
                <a:latin typeface="Montserrat"/>
                <a:ea typeface="Montserrat"/>
                <a:cs typeface="Montserrat"/>
                <a:sym typeface="Montserrat"/>
              </a:rPr>
              <a:t>Key Findings: The Internal View - Operations and People</a:t>
            </a:r>
          </a:p>
        </p:txBody>
      </p:sp>
      <p:sp>
        <p:nvSpPr>
          <p:cNvPr name="TextBox 8" id="8"/>
          <p:cNvSpPr txBox="true"/>
          <p:nvPr/>
        </p:nvSpPr>
        <p:spPr>
          <a:xfrm rot="0">
            <a:off x="1952068" y="1923054"/>
            <a:ext cx="13743537" cy="4799418"/>
          </a:xfrm>
          <a:prstGeom prst="rect">
            <a:avLst/>
          </a:prstGeom>
        </p:spPr>
        <p:txBody>
          <a:bodyPr anchor="t" rtlCol="false" tIns="0" lIns="0" bIns="0" rIns="0">
            <a:spAutoFit/>
          </a:bodyPr>
          <a:lstStyle/>
          <a:p>
            <a:pPr algn="l">
              <a:lnSpc>
                <a:spcPts val="4265"/>
              </a:lnSpc>
            </a:pPr>
            <a:r>
              <a:rPr lang="en-US" sz="3046">
                <a:solidFill>
                  <a:srgbClr val="000000"/>
                </a:solidFill>
                <a:latin typeface="Arial"/>
                <a:ea typeface="Arial"/>
                <a:cs typeface="Arial"/>
                <a:sym typeface="Arial"/>
              </a:rPr>
              <a:t>Looking internally, t</a:t>
            </a:r>
            <a:r>
              <a:rPr lang="en-US" sz="3046">
                <a:solidFill>
                  <a:srgbClr val="000000"/>
                </a:solidFill>
                <a:latin typeface="Arial"/>
                <a:ea typeface="Arial"/>
                <a:cs typeface="Arial"/>
                <a:sym typeface="Arial"/>
              </a:rPr>
              <a:t>he dashboards revealed:</a:t>
            </a:r>
          </a:p>
          <a:p>
            <a:pPr algn="l" marL="657747" indent="-328874" lvl="1">
              <a:lnSpc>
                <a:spcPts val="4265"/>
              </a:lnSpc>
              <a:buFont typeface="Arial"/>
              <a:buChar char="•"/>
            </a:pPr>
            <a:r>
              <a:rPr lang="en-US" sz="3046">
                <a:solidFill>
                  <a:srgbClr val="000000"/>
                </a:solidFill>
                <a:latin typeface="Arial"/>
                <a:ea typeface="Arial"/>
                <a:cs typeface="Arial"/>
                <a:sym typeface="Arial"/>
              </a:rPr>
              <a:t>Supply Chain &amp; Operations: Our supply chain is geographically concentrated in specific regions like Europe and the USA, which is a </a:t>
            </a:r>
            <a:r>
              <a:rPr lang="en-US" sz="3046">
                <a:solidFill>
                  <a:srgbClr val="FF914D"/>
                </a:solidFill>
                <a:latin typeface="Arial"/>
                <a:ea typeface="Arial"/>
                <a:cs typeface="Arial"/>
                <a:sym typeface="Arial"/>
              </a:rPr>
              <a:t>potential risk</a:t>
            </a:r>
            <a:r>
              <a:rPr lang="en-US" sz="3046">
                <a:solidFill>
                  <a:srgbClr val="000000"/>
                </a:solidFill>
                <a:latin typeface="Arial"/>
                <a:ea typeface="Arial"/>
                <a:cs typeface="Arial"/>
                <a:sym typeface="Arial"/>
              </a:rPr>
              <a:t>. We also</a:t>
            </a:r>
            <a:r>
              <a:rPr lang="en-US" sz="3046">
                <a:solidFill>
                  <a:srgbClr val="000000"/>
                </a:solidFill>
                <a:latin typeface="Arial"/>
                <a:ea typeface="Arial"/>
                <a:cs typeface="Arial"/>
                <a:sym typeface="Arial"/>
              </a:rPr>
              <a:t> </a:t>
            </a:r>
            <a:r>
              <a:rPr lang="en-US" sz="3046">
                <a:solidFill>
                  <a:srgbClr val="000000"/>
                </a:solidFill>
                <a:latin typeface="Arial"/>
                <a:ea typeface="Arial"/>
                <a:cs typeface="Arial"/>
                <a:sym typeface="Arial"/>
              </a:rPr>
              <a:t>ide</a:t>
            </a:r>
            <a:r>
              <a:rPr lang="en-US" sz="3046">
                <a:solidFill>
                  <a:srgbClr val="000000"/>
                </a:solidFill>
                <a:latin typeface="Arial"/>
                <a:ea typeface="Arial"/>
                <a:cs typeface="Arial"/>
                <a:sym typeface="Arial"/>
              </a:rPr>
              <a:t>ntified k</a:t>
            </a:r>
            <a:r>
              <a:rPr lang="en-US" sz="3046">
                <a:solidFill>
                  <a:srgbClr val="000000"/>
                </a:solidFill>
                <a:latin typeface="Arial"/>
                <a:ea typeface="Arial"/>
                <a:cs typeface="Arial"/>
                <a:sym typeface="Arial"/>
              </a:rPr>
              <a:t>ey</a:t>
            </a:r>
            <a:r>
              <a:rPr lang="en-US" sz="3046">
                <a:solidFill>
                  <a:srgbClr val="000000"/>
                </a:solidFill>
                <a:latin typeface="Arial"/>
                <a:ea typeface="Arial"/>
                <a:cs typeface="Arial"/>
                <a:sym typeface="Arial"/>
              </a:rPr>
              <a:t> supp</a:t>
            </a:r>
            <a:r>
              <a:rPr lang="en-US" sz="3046">
                <a:solidFill>
                  <a:srgbClr val="000000"/>
                </a:solidFill>
                <a:latin typeface="Arial"/>
                <a:ea typeface="Arial"/>
                <a:cs typeface="Arial"/>
                <a:sym typeface="Arial"/>
              </a:rPr>
              <a:t>liers who are specialists in critical categories.</a:t>
            </a:r>
          </a:p>
          <a:p>
            <a:pPr algn="l" marL="657747" indent="-328874" lvl="1">
              <a:lnSpc>
                <a:spcPts val="4265"/>
              </a:lnSpc>
              <a:spcBef>
                <a:spcPct val="0"/>
              </a:spcBef>
              <a:buFont typeface="Arial"/>
              <a:buChar char="•"/>
            </a:pPr>
            <a:r>
              <a:rPr lang="en-US" sz="3046">
                <a:solidFill>
                  <a:srgbClr val="000000"/>
                </a:solidFill>
                <a:latin typeface="Arial"/>
                <a:ea typeface="Arial"/>
                <a:cs typeface="Arial"/>
                <a:sym typeface="Arial"/>
              </a:rPr>
              <a:t>HR &amp; Employee Analysis: The data confirms we are a sal</a:t>
            </a:r>
            <a:r>
              <a:rPr lang="en-US" sz="3046">
                <a:solidFill>
                  <a:srgbClr val="000000"/>
                </a:solidFill>
                <a:latin typeface="Arial"/>
                <a:ea typeface="Arial"/>
                <a:cs typeface="Arial"/>
                <a:sym typeface="Arial"/>
              </a:rPr>
              <a:t>e</a:t>
            </a:r>
            <a:r>
              <a:rPr lang="en-US" sz="3046">
                <a:solidFill>
                  <a:srgbClr val="000000"/>
                </a:solidFill>
                <a:latin typeface="Arial"/>
                <a:ea typeface="Arial"/>
                <a:cs typeface="Arial"/>
                <a:sym typeface="Arial"/>
              </a:rPr>
              <a:t>s-dri</a:t>
            </a:r>
            <a:r>
              <a:rPr lang="en-US" sz="3046">
                <a:solidFill>
                  <a:srgbClr val="000000"/>
                </a:solidFill>
                <a:latin typeface="Arial"/>
                <a:ea typeface="Arial"/>
                <a:cs typeface="Arial"/>
                <a:sym typeface="Arial"/>
              </a:rPr>
              <a:t>ve</a:t>
            </a:r>
            <a:r>
              <a:rPr lang="en-US" sz="3046">
                <a:solidFill>
                  <a:srgbClr val="000000"/>
                </a:solidFill>
                <a:latin typeface="Arial"/>
                <a:ea typeface="Arial"/>
                <a:cs typeface="Arial"/>
                <a:sym typeface="Arial"/>
              </a:rPr>
              <a:t>n o</a:t>
            </a:r>
            <a:r>
              <a:rPr lang="en-US" sz="3046">
                <a:solidFill>
                  <a:srgbClr val="000000"/>
                </a:solidFill>
                <a:latin typeface="Arial"/>
                <a:ea typeface="Arial"/>
                <a:cs typeface="Arial"/>
                <a:sym typeface="Arial"/>
              </a:rPr>
              <a:t>rg</a:t>
            </a:r>
            <a:r>
              <a:rPr lang="en-US" sz="3046">
                <a:solidFill>
                  <a:srgbClr val="000000"/>
                </a:solidFill>
                <a:latin typeface="Arial"/>
                <a:ea typeface="Arial"/>
                <a:cs typeface="Arial"/>
                <a:sym typeface="Arial"/>
              </a:rPr>
              <a:t>aniz</a:t>
            </a:r>
            <a:r>
              <a:rPr lang="en-US" sz="3046">
                <a:solidFill>
                  <a:srgbClr val="000000"/>
                </a:solidFill>
                <a:latin typeface="Arial"/>
                <a:ea typeface="Arial"/>
                <a:cs typeface="Arial"/>
                <a:sym typeface="Arial"/>
              </a:rPr>
              <a:t>a</a:t>
            </a:r>
            <a:r>
              <a:rPr lang="en-US" sz="3046">
                <a:solidFill>
                  <a:srgbClr val="000000"/>
                </a:solidFill>
                <a:latin typeface="Arial"/>
                <a:ea typeface="Arial"/>
                <a:cs typeface="Arial"/>
                <a:sym typeface="Arial"/>
              </a:rPr>
              <a:t>t</a:t>
            </a:r>
            <a:r>
              <a:rPr lang="en-US" sz="3046">
                <a:solidFill>
                  <a:srgbClr val="000000"/>
                </a:solidFill>
                <a:latin typeface="Arial"/>
                <a:ea typeface="Arial"/>
                <a:cs typeface="Arial"/>
                <a:sym typeface="Arial"/>
              </a:rPr>
              <a:t>i</a:t>
            </a:r>
            <a:r>
              <a:rPr lang="en-US" sz="3046">
                <a:solidFill>
                  <a:srgbClr val="000000"/>
                </a:solidFill>
                <a:latin typeface="Arial"/>
                <a:ea typeface="Arial"/>
                <a:cs typeface="Arial"/>
                <a:sym typeface="Arial"/>
              </a:rPr>
              <a:t>on</a:t>
            </a:r>
            <a:r>
              <a:rPr lang="en-US" sz="3046">
                <a:solidFill>
                  <a:srgbClr val="000000"/>
                </a:solidFill>
                <a:latin typeface="Arial"/>
                <a:ea typeface="Arial"/>
                <a:cs typeface="Arial"/>
                <a:sym typeface="Arial"/>
              </a:rPr>
              <a:t> </a:t>
            </a:r>
            <a:r>
              <a:rPr lang="en-US" sz="3046">
                <a:solidFill>
                  <a:srgbClr val="000000"/>
                </a:solidFill>
                <a:latin typeface="Arial"/>
                <a:ea typeface="Arial"/>
                <a:cs typeface="Arial"/>
                <a:sym typeface="Arial"/>
              </a:rPr>
              <a:t>wi</a:t>
            </a:r>
            <a:r>
              <a:rPr lang="en-US" sz="3046">
                <a:solidFill>
                  <a:srgbClr val="000000"/>
                </a:solidFill>
                <a:latin typeface="Arial"/>
                <a:ea typeface="Arial"/>
                <a:cs typeface="Arial"/>
                <a:sym typeface="Arial"/>
              </a:rPr>
              <a:t>t</a:t>
            </a:r>
            <a:r>
              <a:rPr lang="en-US" sz="3046">
                <a:solidFill>
                  <a:srgbClr val="000000"/>
                </a:solidFill>
                <a:latin typeface="Arial"/>
                <a:ea typeface="Arial"/>
                <a:cs typeface="Arial"/>
                <a:sym typeface="Arial"/>
              </a:rPr>
              <a:t>h a </a:t>
            </a:r>
            <a:r>
              <a:rPr lang="en-US" sz="3046">
                <a:solidFill>
                  <a:srgbClr val="000000"/>
                </a:solidFill>
                <a:latin typeface="Arial"/>
                <a:ea typeface="Arial"/>
                <a:cs typeface="Arial"/>
                <a:sym typeface="Arial"/>
              </a:rPr>
              <a:t>s</a:t>
            </a:r>
            <a:r>
              <a:rPr lang="en-US" sz="3046">
                <a:solidFill>
                  <a:srgbClr val="000000"/>
                </a:solidFill>
                <a:latin typeface="Arial"/>
                <a:ea typeface="Arial"/>
                <a:cs typeface="Arial"/>
                <a:sym typeface="Arial"/>
              </a:rPr>
              <a:t>table</a:t>
            </a:r>
            <a:r>
              <a:rPr lang="en-US" sz="3046">
                <a:solidFill>
                  <a:srgbClr val="000000"/>
                </a:solidFill>
                <a:latin typeface="Arial"/>
                <a:ea typeface="Arial"/>
                <a:cs typeface="Arial"/>
                <a:sym typeface="Arial"/>
              </a:rPr>
              <a:t> and experienced team, operating from dual hubs in </a:t>
            </a:r>
            <a:r>
              <a:rPr lang="en-US" sz="3046">
                <a:solidFill>
                  <a:srgbClr val="FFDE59"/>
                </a:solidFill>
                <a:latin typeface="Arial"/>
                <a:ea typeface="Arial"/>
                <a:cs typeface="Arial"/>
                <a:sym typeface="Arial"/>
              </a:rPr>
              <a:t>Seattle</a:t>
            </a:r>
            <a:r>
              <a:rPr lang="en-US" sz="3046">
                <a:solidFill>
                  <a:srgbClr val="000000"/>
                </a:solidFill>
                <a:latin typeface="Arial"/>
                <a:ea typeface="Arial"/>
                <a:cs typeface="Arial"/>
                <a:sym typeface="Arial"/>
              </a:rPr>
              <a:t> and </a:t>
            </a:r>
            <a:r>
              <a:rPr lang="en-US" sz="3046">
                <a:solidFill>
                  <a:srgbClr val="FFDE59"/>
                </a:solidFill>
                <a:latin typeface="Arial"/>
                <a:ea typeface="Arial"/>
                <a:cs typeface="Arial"/>
                <a:sym typeface="Arial"/>
              </a:rPr>
              <a:t>London</a:t>
            </a:r>
            <a:r>
              <a:rPr lang="en-US" sz="3046">
                <a:solidFill>
                  <a:srgbClr val="000000"/>
                </a:solidFill>
                <a:latin typeface="Arial"/>
                <a:ea typeface="Arial"/>
                <a:cs typeface="Arial"/>
                <a:sym typeface="Arial"/>
              </a:rPr>
              <a:t>.</a:t>
            </a:r>
          </a:p>
          <a:p>
            <a:pPr algn="l">
              <a:lnSpc>
                <a:spcPts val="4265"/>
              </a:lnSpc>
              <a:spcBef>
                <a:spcPct val="0"/>
              </a:spcBef>
            </a:pPr>
          </a:p>
        </p:txBody>
      </p:sp>
      <p:sp>
        <p:nvSpPr>
          <p:cNvPr name="TextBox 9" id="9"/>
          <p:cNvSpPr txBox="true"/>
          <p:nvPr/>
        </p:nvSpPr>
        <p:spPr>
          <a:xfrm rot="0">
            <a:off x="2139976" y="6687499"/>
            <a:ext cx="13675888" cy="1703908"/>
          </a:xfrm>
          <a:prstGeom prst="rect">
            <a:avLst/>
          </a:prstGeom>
        </p:spPr>
        <p:txBody>
          <a:bodyPr anchor="t" rtlCol="false" tIns="0" lIns="0" bIns="0" rIns="0">
            <a:spAutoFit/>
          </a:bodyPr>
          <a:lstStyle/>
          <a:p>
            <a:pPr algn="l">
              <a:lnSpc>
                <a:spcPts val="4482"/>
              </a:lnSpc>
              <a:spcBef>
                <a:spcPct val="0"/>
              </a:spcBef>
            </a:pPr>
            <a:r>
              <a:rPr lang="en-US" sz="3201">
                <a:solidFill>
                  <a:srgbClr val="000000"/>
                </a:solidFill>
                <a:latin typeface="Arial"/>
                <a:ea typeface="Arial"/>
                <a:cs typeface="Arial"/>
                <a:sym typeface="Arial"/>
              </a:rPr>
              <a:t>The Benefit: These insights highlight areas for operational improvement, such as diversifying the supply chain to reduce risk, and confirm the strength of our experienced sales team."</a:t>
            </a:r>
          </a:p>
        </p:txBody>
      </p:sp>
      <p:sp>
        <p:nvSpPr>
          <p:cNvPr name="TextBox 10" id="10"/>
          <p:cNvSpPr txBox="true"/>
          <p:nvPr/>
        </p:nvSpPr>
        <p:spPr>
          <a:xfrm rot="0">
            <a:off x="550875" y="1932579"/>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01</a:t>
            </a:r>
          </a:p>
        </p:txBody>
      </p:sp>
      <p:sp>
        <p:nvSpPr>
          <p:cNvPr name="TextBox 11" id="11"/>
          <p:cNvSpPr txBox="true"/>
          <p:nvPr/>
        </p:nvSpPr>
        <p:spPr>
          <a:xfrm rot="0">
            <a:off x="550875" y="6636326"/>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02</a:t>
            </a:r>
          </a:p>
        </p:txBody>
      </p:sp>
      <p:sp>
        <p:nvSpPr>
          <p:cNvPr name="Freeform 12" id="12"/>
          <p:cNvSpPr/>
          <p:nvPr/>
        </p:nvSpPr>
        <p:spPr>
          <a:xfrm flipH="false" flipV="false" rot="0">
            <a:off x="1044005" y="1880860"/>
            <a:ext cx="722985" cy="733995"/>
          </a:xfrm>
          <a:custGeom>
            <a:avLst/>
            <a:gdLst/>
            <a:ahLst/>
            <a:cxnLst/>
            <a:rect r="r" b="b" t="t" l="l"/>
            <a:pathLst>
              <a:path h="733995" w="722985">
                <a:moveTo>
                  <a:pt x="0" y="0"/>
                </a:moveTo>
                <a:lnTo>
                  <a:pt x="722985" y="0"/>
                </a:lnTo>
                <a:lnTo>
                  <a:pt x="722985" y="733994"/>
                </a:lnTo>
                <a:lnTo>
                  <a:pt x="0" y="73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4005" y="6584606"/>
            <a:ext cx="722985" cy="733995"/>
          </a:xfrm>
          <a:custGeom>
            <a:avLst/>
            <a:gdLst/>
            <a:ahLst/>
            <a:cxnLst/>
            <a:rect r="r" b="b" t="t" l="l"/>
            <a:pathLst>
              <a:path h="733995" w="722985">
                <a:moveTo>
                  <a:pt x="0" y="0"/>
                </a:moveTo>
                <a:lnTo>
                  <a:pt x="722985" y="0"/>
                </a:lnTo>
                <a:lnTo>
                  <a:pt x="722985" y="733995"/>
                </a:lnTo>
                <a:lnTo>
                  <a:pt x="0" y="733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2133" y="810773"/>
            <a:ext cx="12246342" cy="473955"/>
          </a:xfrm>
          <a:prstGeom prst="rect">
            <a:avLst/>
          </a:prstGeom>
        </p:spPr>
        <p:txBody>
          <a:bodyPr anchor="t" rtlCol="false" tIns="0" lIns="0" bIns="0" rIns="0">
            <a:spAutoFit/>
          </a:bodyPr>
          <a:lstStyle/>
          <a:p>
            <a:pPr algn="ctr">
              <a:lnSpc>
                <a:spcPts val="3650"/>
              </a:lnSpc>
            </a:pPr>
            <a:r>
              <a:rPr lang="en-US" b="true" sz="3379" spc="-33">
                <a:solidFill>
                  <a:srgbClr val="FFFFFF"/>
                </a:solidFill>
                <a:latin typeface="Montserrat Bold"/>
                <a:ea typeface="Montserrat Bold"/>
                <a:cs typeface="Montserrat Bold"/>
                <a:sym typeface="Montserrat Bold"/>
              </a:rPr>
              <a:t>EXTRA ANALYSIS - RFM SEGMENTATION IN EXCEL</a:t>
            </a:r>
          </a:p>
        </p:txBody>
      </p:sp>
      <p:sp>
        <p:nvSpPr>
          <p:cNvPr name="TextBox 7" id="7"/>
          <p:cNvSpPr txBox="true"/>
          <p:nvPr/>
        </p:nvSpPr>
        <p:spPr>
          <a:xfrm rot="0">
            <a:off x="1028700" y="1237102"/>
            <a:ext cx="9999067" cy="395124"/>
          </a:xfrm>
          <a:prstGeom prst="rect">
            <a:avLst/>
          </a:prstGeom>
        </p:spPr>
        <p:txBody>
          <a:bodyPr anchor="t" rtlCol="false" tIns="0" lIns="0" bIns="0" rIns="0">
            <a:spAutoFit/>
          </a:bodyPr>
          <a:lstStyle/>
          <a:p>
            <a:pPr algn="l">
              <a:lnSpc>
                <a:spcPts val="3207"/>
              </a:lnSpc>
              <a:spcBef>
                <a:spcPct val="0"/>
              </a:spcBef>
            </a:pPr>
            <a:r>
              <a:rPr lang="en-US" sz="2291">
                <a:solidFill>
                  <a:srgbClr val="FFFFFF"/>
                </a:solidFill>
                <a:latin typeface="Montserrat"/>
                <a:ea typeface="Montserrat"/>
                <a:cs typeface="Montserrat"/>
                <a:sym typeface="Montserrat"/>
              </a:rPr>
              <a:t>Going Beyond: Actionable Customer Segmentation with RFM</a:t>
            </a:r>
          </a:p>
        </p:txBody>
      </p:sp>
      <p:sp>
        <p:nvSpPr>
          <p:cNvPr name="TextBox 8" id="8"/>
          <p:cNvSpPr txBox="true"/>
          <p:nvPr/>
        </p:nvSpPr>
        <p:spPr>
          <a:xfrm rot="0">
            <a:off x="1766990" y="1923054"/>
            <a:ext cx="13743537" cy="3732618"/>
          </a:xfrm>
          <a:prstGeom prst="rect">
            <a:avLst/>
          </a:prstGeom>
        </p:spPr>
        <p:txBody>
          <a:bodyPr anchor="t" rtlCol="false" tIns="0" lIns="0" bIns="0" rIns="0">
            <a:spAutoFit/>
          </a:bodyPr>
          <a:lstStyle/>
          <a:p>
            <a:pPr algn="just" marL="657747" indent="-328874" lvl="1">
              <a:lnSpc>
                <a:spcPts val="4265"/>
              </a:lnSpc>
              <a:buFont typeface="Arial"/>
              <a:buChar char="•"/>
            </a:pPr>
            <a:r>
              <a:rPr lang="en-US" sz="3046">
                <a:solidFill>
                  <a:srgbClr val="000000"/>
                </a:solidFill>
                <a:latin typeface="Arial"/>
                <a:ea typeface="Arial"/>
                <a:cs typeface="Arial"/>
                <a:sym typeface="Arial"/>
              </a:rPr>
              <a:t>What We Did: To deliver additional value, I conduct</a:t>
            </a:r>
            <a:r>
              <a:rPr lang="en-US" sz="3046">
                <a:solidFill>
                  <a:srgbClr val="000000"/>
                </a:solidFill>
                <a:latin typeface="Arial"/>
                <a:ea typeface="Arial"/>
                <a:cs typeface="Arial"/>
                <a:sym typeface="Arial"/>
              </a:rPr>
              <a:t>ed a bonus RFM analysis, a standard industry technique that segments customers based on their Recency, Frequency, and M</a:t>
            </a:r>
            <a:r>
              <a:rPr lang="en-US" sz="3046">
                <a:solidFill>
                  <a:srgbClr val="000000"/>
                </a:solidFill>
                <a:latin typeface="Arial"/>
                <a:ea typeface="Arial"/>
                <a:cs typeface="Arial"/>
                <a:sym typeface="Arial"/>
              </a:rPr>
              <a:t>on</a:t>
            </a:r>
            <a:r>
              <a:rPr lang="en-US" sz="3046">
                <a:solidFill>
                  <a:srgbClr val="000000"/>
                </a:solidFill>
                <a:latin typeface="Arial"/>
                <a:ea typeface="Arial"/>
                <a:cs typeface="Arial"/>
                <a:sym typeface="Arial"/>
              </a:rPr>
              <a:t>e</a:t>
            </a:r>
            <a:r>
              <a:rPr lang="en-US" sz="3046">
                <a:solidFill>
                  <a:srgbClr val="000000"/>
                </a:solidFill>
                <a:latin typeface="Arial"/>
                <a:ea typeface="Arial"/>
                <a:cs typeface="Arial"/>
                <a:sym typeface="Arial"/>
              </a:rPr>
              <a:t>tar</a:t>
            </a:r>
            <a:r>
              <a:rPr lang="en-US" sz="3046">
                <a:solidFill>
                  <a:srgbClr val="000000"/>
                </a:solidFill>
                <a:latin typeface="Arial"/>
                <a:ea typeface="Arial"/>
                <a:cs typeface="Arial"/>
                <a:sym typeface="Arial"/>
              </a:rPr>
              <a:t>y</a:t>
            </a:r>
            <a:r>
              <a:rPr lang="en-US" sz="3046">
                <a:solidFill>
                  <a:srgbClr val="000000"/>
                </a:solidFill>
                <a:latin typeface="Arial"/>
                <a:ea typeface="Arial"/>
                <a:cs typeface="Arial"/>
                <a:sym typeface="Arial"/>
              </a:rPr>
              <a:t> behavior.</a:t>
            </a:r>
            <a:r>
              <a:rPr lang="en-US" sz="3046">
                <a:solidFill>
                  <a:srgbClr val="000000"/>
                </a:solidFill>
                <a:latin typeface="Arial"/>
                <a:ea typeface="Arial"/>
                <a:cs typeface="Arial"/>
                <a:sym typeface="Arial"/>
              </a:rPr>
              <a:t> </a:t>
            </a:r>
          </a:p>
          <a:p>
            <a:pPr algn="just">
              <a:lnSpc>
                <a:spcPts val="4265"/>
              </a:lnSpc>
            </a:pPr>
          </a:p>
          <a:p>
            <a:pPr algn="just" marL="657747" indent="-328874" lvl="1">
              <a:lnSpc>
                <a:spcPts val="4265"/>
              </a:lnSpc>
              <a:buFont typeface="Arial"/>
              <a:buChar char="•"/>
            </a:pPr>
            <a:r>
              <a:rPr lang="en-US" sz="3046">
                <a:solidFill>
                  <a:srgbClr val="000000"/>
                </a:solidFill>
                <a:latin typeface="Arial"/>
                <a:ea typeface="Arial"/>
                <a:cs typeface="Arial"/>
                <a:sym typeface="Arial"/>
              </a:rPr>
              <a:t>How</a:t>
            </a:r>
            <a:r>
              <a:rPr lang="en-US" sz="3046">
                <a:solidFill>
                  <a:srgbClr val="000000"/>
                </a:solidFill>
                <a:latin typeface="Arial"/>
                <a:ea typeface="Arial"/>
                <a:cs typeface="Arial"/>
                <a:sym typeface="Arial"/>
              </a:rPr>
              <a:t> MECE</a:t>
            </a:r>
            <a:r>
              <a:rPr lang="en-US" sz="3046">
                <a:solidFill>
                  <a:srgbClr val="000000"/>
                </a:solidFill>
                <a:latin typeface="Arial"/>
                <a:ea typeface="Arial"/>
                <a:cs typeface="Arial"/>
                <a:sym typeface="Arial"/>
              </a:rPr>
              <a:t> Was App</a:t>
            </a:r>
            <a:r>
              <a:rPr lang="en-US" sz="3046">
                <a:solidFill>
                  <a:srgbClr val="000000"/>
                </a:solidFill>
                <a:latin typeface="Arial"/>
                <a:ea typeface="Arial"/>
                <a:cs typeface="Arial"/>
                <a:sym typeface="Arial"/>
              </a:rPr>
              <a:t>lied: The RFM model is, in itself, a MECE framework. It segments the entire customer bas</a:t>
            </a:r>
            <a:r>
              <a:rPr lang="en-US" sz="3046">
                <a:solidFill>
                  <a:srgbClr val="000000"/>
                </a:solidFill>
                <a:latin typeface="Arial"/>
                <a:ea typeface="Arial"/>
                <a:cs typeface="Arial"/>
                <a:sym typeface="Arial"/>
              </a:rPr>
              <a:t>e</a:t>
            </a:r>
            <a:r>
              <a:rPr lang="en-US" sz="3046">
                <a:solidFill>
                  <a:srgbClr val="000000"/>
                </a:solidFill>
                <a:latin typeface="Arial"/>
                <a:ea typeface="Arial"/>
                <a:cs typeface="Arial"/>
                <a:sym typeface="Arial"/>
              </a:rPr>
              <a:t> </a:t>
            </a:r>
            <a:r>
              <a:rPr lang="en-US" sz="3046">
                <a:solidFill>
                  <a:srgbClr val="000000"/>
                </a:solidFill>
                <a:latin typeface="Arial"/>
                <a:ea typeface="Arial"/>
                <a:cs typeface="Arial"/>
                <a:sym typeface="Arial"/>
              </a:rPr>
              <a:t>in</a:t>
            </a:r>
            <a:r>
              <a:rPr lang="en-US" sz="3046">
                <a:solidFill>
                  <a:srgbClr val="000000"/>
                </a:solidFill>
                <a:latin typeface="Arial"/>
                <a:ea typeface="Arial"/>
                <a:cs typeface="Arial"/>
                <a:sym typeface="Arial"/>
              </a:rPr>
              <a:t>to</a:t>
            </a:r>
            <a:r>
              <a:rPr lang="en-US" sz="3046">
                <a:solidFill>
                  <a:srgbClr val="000000"/>
                </a:solidFill>
                <a:latin typeface="Arial"/>
                <a:ea typeface="Arial"/>
                <a:cs typeface="Arial"/>
                <a:sym typeface="Arial"/>
              </a:rPr>
              <a:t> d</a:t>
            </a:r>
            <a:r>
              <a:rPr lang="en-US" sz="3046">
                <a:solidFill>
                  <a:srgbClr val="000000"/>
                </a:solidFill>
                <a:latin typeface="Arial"/>
                <a:ea typeface="Arial"/>
                <a:cs typeface="Arial"/>
                <a:sym typeface="Arial"/>
              </a:rPr>
              <a:t>i</a:t>
            </a:r>
            <a:r>
              <a:rPr lang="en-US" sz="3046">
                <a:solidFill>
                  <a:srgbClr val="000000"/>
                </a:solidFill>
                <a:latin typeface="Arial"/>
                <a:ea typeface="Arial"/>
                <a:cs typeface="Arial"/>
                <a:sym typeface="Arial"/>
              </a:rPr>
              <a:t>s</a:t>
            </a:r>
            <a:r>
              <a:rPr lang="en-US" sz="3046">
                <a:solidFill>
                  <a:srgbClr val="000000"/>
                </a:solidFill>
                <a:latin typeface="Arial"/>
                <a:ea typeface="Arial"/>
                <a:cs typeface="Arial"/>
                <a:sym typeface="Arial"/>
              </a:rPr>
              <a:t>t</a:t>
            </a:r>
            <a:r>
              <a:rPr lang="en-US" sz="3046">
                <a:solidFill>
                  <a:srgbClr val="000000"/>
                </a:solidFill>
                <a:latin typeface="Arial"/>
                <a:ea typeface="Arial"/>
                <a:cs typeface="Arial"/>
                <a:sym typeface="Arial"/>
              </a:rPr>
              <a:t>inct, non-overlapping groups like 'Champions,' 'A</a:t>
            </a:r>
            <a:r>
              <a:rPr lang="en-US" sz="3046">
                <a:solidFill>
                  <a:srgbClr val="000000"/>
                </a:solidFill>
                <a:latin typeface="Arial"/>
                <a:ea typeface="Arial"/>
                <a:cs typeface="Arial"/>
                <a:sym typeface="Arial"/>
              </a:rPr>
              <a:t>t</a:t>
            </a:r>
            <a:r>
              <a:rPr lang="en-US" sz="3046">
                <a:solidFill>
                  <a:srgbClr val="000000"/>
                </a:solidFill>
                <a:latin typeface="Arial"/>
                <a:ea typeface="Arial"/>
                <a:cs typeface="Arial"/>
                <a:sym typeface="Arial"/>
              </a:rPr>
              <a:t> Risk,'</a:t>
            </a:r>
            <a:r>
              <a:rPr lang="en-US" sz="3046">
                <a:solidFill>
                  <a:srgbClr val="000000"/>
                </a:solidFill>
                <a:latin typeface="Arial"/>
                <a:ea typeface="Arial"/>
                <a:cs typeface="Arial"/>
                <a:sym typeface="Arial"/>
              </a:rPr>
              <a:t> and '</a:t>
            </a:r>
            <a:r>
              <a:rPr lang="en-US" sz="3046">
                <a:solidFill>
                  <a:srgbClr val="000000"/>
                </a:solidFill>
                <a:latin typeface="Arial"/>
                <a:ea typeface="Arial"/>
                <a:cs typeface="Arial"/>
                <a:sym typeface="Arial"/>
              </a:rPr>
              <a:t>Lo</a:t>
            </a:r>
            <a:r>
              <a:rPr lang="en-US" sz="3046">
                <a:solidFill>
                  <a:srgbClr val="000000"/>
                </a:solidFill>
                <a:latin typeface="Arial"/>
                <a:ea typeface="Arial"/>
                <a:cs typeface="Arial"/>
                <a:sym typeface="Arial"/>
              </a:rPr>
              <a:t>st Cust</a:t>
            </a:r>
            <a:r>
              <a:rPr lang="en-US" sz="3046">
                <a:solidFill>
                  <a:srgbClr val="000000"/>
                </a:solidFill>
                <a:latin typeface="Arial"/>
                <a:ea typeface="Arial"/>
                <a:cs typeface="Arial"/>
                <a:sym typeface="Arial"/>
              </a:rPr>
              <a:t>o</a:t>
            </a:r>
            <a:r>
              <a:rPr lang="en-US" sz="3046">
                <a:solidFill>
                  <a:srgbClr val="000000"/>
                </a:solidFill>
                <a:latin typeface="Arial"/>
                <a:ea typeface="Arial"/>
                <a:cs typeface="Arial"/>
                <a:sym typeface="Arial"/>
              </a:rPr>
              <a:t>mers</a:t>
            </a:r>
            <a:r>
              <a:rPr lang="en-US" sz="3046">
                <a:solidFill>
                  <a:srgbClr val="000000"/>
                </a:solidFill>
                <a:latin typeface="Arial"/>
                <a:ea typeface="Arial"/>
                <a:cs typeface="Arial"/>
                <a:sym typeface="Arial"/>
              </a:rPr>
              <a:t>.'</a:t>
            </a:r>
          </a:p>
        </p:txBody>
      </p:sp>
      <p:sp>
        <p:nvSpPr>
          <p:cNvPr name="TextBox 9" id="9"/>
          <p:cNvSpPr txBox="true"/>
          <p:nvPr/>
        </p:nvSpPr>
        <p:spPr>
          <a:xfrm rot="0">
            <a:off x="2260119" y="6140533"/>
            <a:ext cx="13675888" cy="2270410"/>
          </a:xfrm>
          <a:prstGeom prst="rect">
            <a:avLst/>
          </a:prstGeom>
        </p:spPr>
        <p:txBody>
          <a:bodyPr anchor="t" rtlCol="false" tIns="0" lIns="0" bIns="0" rIns="0">
            <a:spAutoFit/>
          </a:bodyPr>
          <a:lstStyle/>
          <a:p>
            <a:pPr algn="l">
              <a:lnSpc>
                <a:spcPts val="4482"/>
              </a:lnSpc>
              <a:spcBef>
                <a:spcPct val="0"/>
              </a:spcBef>
            </a:pPr>
            <a:r>
              <a:rPr lang="en-US" sz="3201">
                <a:solidFill>
                  <a:srgbClr val="000000"/>
                </a:solidFill>
                <a:latin typeface="Arial"/>
                <a:ea typeface="Arial"/>
                <a:cs typeface="Arial"/>
                <a:sym typeface="Arial"/>
              </a:rPr>
              <a:t>W</a:t>
            </a:r>
            <a:r>
              <a:rPr lang="en-US" sz="3201">
                <a:solidFill>
                  <a:srgbClr val="000000"/>
                </a:solidFill>
                <a:latin typeface="Arial"/>
                <a:ea typeface="Arial"/>
                <a:cs typeface="Arial"/>
                <a:sym typeface="Arial"/>
              </a:rPr>
              <a:t>hy It's Important &amp; Its Benefits: This elevates the analysis from descriptive reporting to predictive strategy. The marketing team can now execute hyper-targeted campaigns: reward the 'Champions,' re-engage the 'At Risk' customers, and cease spending on those who are 'Lost'."</a:t>
            </a:r>
          </a:p>
        </p:txBody>
      </p:sp>
      <p:sp>
        <p:nvSpPr>
          <p:cNvPr name="TextBox 10" id="10"/>
          <p:cNvSpPr txBox="true"/>
          <p:nvPr/>
        </p:nvSpPr>
        <p:spPr>
          <a:xfrm rot="0">
            <a:off x="550875" y="1932579"/>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01</a:t>
            </a:r>
          </a:p>
        </p:txBody>
      </p:sp>
      <p:sp>
        <p:nvSpPr>
          <p:cNvPr name="TextBox 11" id="11"/>
          <p:cNvSpPr txBox="true"/>
          <p:nvPr/>
        </p:nvSpPr>
        <p:spPr>
          <a:xfrm rot="0">
            <a:off x="550875" y="6636326"/>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02</a:t>
            </a:r>
          </a:p>
        </p:txBody>
      </p:sp>
      <p:sp>
        <p:nvSpPr>
          <p:cNvPr name="Freeform 12" id="12"/>
          <p:cNvSpPr/>
          <p:nvPr/>
        </p:nvSpPr>
        <p:spPr>
          <a:xfrm flipH="false" flipV="false" rot="0">
            <a:off x="1044005" y="1880860"/>
            <a:ext cx="722985" cy="733995"/>
          </a:xfrm>
          <a:custGeom>
            <a:avLst/>
            <a:gdLst/>
            <a:ahLst/>
            <a:cxnLst/>
            <a:rect r="r" b="b" t="t" l="l"/>
            <a:pathLst>
              <a:path h="733995" w="722985">
                <a:moveTo>
                  <a:pt x="0" y="0"/>
                </a:moveTo>
                <a:lnTo>
                  <a:pt x="722985" y="0"/>
                </a:lnTo>
                <a:lnTo>
                  <a:pt x="722985" y="733994"/>
                </a:lnTo>
                <a:lnTo>
                  <a:pt x="0" y="73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44005" y="6584606"/>
            <a:ext cx="722985" cy="733995"/>
          </a:xfrm>
          <a:custGeom>
            <a:avLst/>
            <a:gdLst/>
            <a:ahLst/>
            <a:cxnLst/>
            <a:rect r="r" b="b" t="t" l="l"/>
            <a:pathLst>
              <a:path h="733995" w="722985">
                <a:moveTo>
                  <a:pt x="0" y="0"/>
                </a:moveTo>
                <a:lnTo>
                  <a:pt x="722985" y="0"/>
                </a:lnTo>
                <a:lnTo>
                  <a:pt x="722985" y="733995"/>
                </a:lnTo>
                <a:lnTo>
                  <a:pt x="0" y="733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685411">
            <a:off x="11718248" y="-264277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53918" y="111035"/>
            <a:ext cx="10064930" cy="5032465"/>
          </a:xfrm>
          <a:custGeom>
            <a:avLst/>
            <a:gdLst/>
            <a:ahLst/>
            <a:cxnLst/>
            <a:rect r="r" b="b" t="t" l="l"/>
            <a:pathLst>
              <a:path h="5032465" w="10064930">
                <a:moveTo>
                  <a:pt x="0" y="0"/>
                </a:moveTo>
                <a:lnTo>
                  <a:pt x="10064930" y="0"/>
                </a:lnTo>
                <a:lnTo>
                  <a:pt x="10064930" y="5032465"/>
                </a:lnTo>
                <a:lnTo>
                  <a:pt x="0" y="5032465"/>
                </a:lnTo>
                <a:lnTo>
                  <a:pt x="0" y="0"/>
                </a:lnTo>
                <a:close/>
              </a:path>
            </a:pathLst>
          </a:custGeom>
          <a:blipFill>
            <a:blip r:embed="rId4"/>
            <a:stretch>
              <a:fillRect l="0" t="0" r="0" b="0"/>
            </a:stretch>
          </a:blipFill>
        </p:spPr>
      </p:sp>
      <p:sp>
        <p:nvSpPr>
          <p:cNvPr name="Freeform 4" id="4"/>
          <p:cNvSpPr/>
          <p:nvPr/>
        </p:nvSpPr>
        <p:spPr>
          <a:xfrm flipH="false" flipV="false" rot="0">
            <a:off x="3953918" y="5283667"/>
            <a:ext cx="10064930" cy="4680193"/>
          </a:xfrm>
          <a:custGeom>
            <a:avLst/>
            <a:gdLst/>
            <a:ahLst/>
            <a:cxnLst/>
            <a:rect r="r" b="b" t="t" l="l"/>
            <a:pathLst>
              <a:path h="4680193" w="10064930">
                <a:moveTo>
                  <a:pt x="0" y="0"/>
                </a:moveTo>
                <a:lnTo>
                  <a:pt x="10064930" y="0"/>
                </a:lnTo>
                <a:lnTo>
                  <a:pt x="10064930" y="4680192"/>
                </a:lnTo>
                <a:lnTo>
                  <a:pt x="0" y="4680192"/>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685411">
            <a:off x="11718248" y="-264277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877328"/>
            <a:ext cx="9063437" cy="592871"/>
          </a:xfrm>
          <a:prstGeom prst="rect">
            <a:avLst/>
          </a:prstGeom>
        </p:spPr>
        <p:txBody>
          <a:bodyPr anchor="t" rtlCol="false" tIns="0" lIns="0" bIns="0" rIns="0">
            <a:spAutoFit/>
          </a:bodyPr>
          <a:lstStyle/>
          <a:p>
            <a:pPr algn="l" marL="0" indent="0" lvl="0">
              <a:lnSpc>
                <a:spcPts val="4555"/>
              </a:lnSpc>
              <a:spcBef>
                <a:spcPct val="0"/>
              </a:spcBef>
            </a:pPr>
            <a:r>
              <a:rPr lang="en-US" b="true" sz="4218" spc="-122">
                <a:solidFill>
                  <a:srgbClr val="FFFFFF"/>
                </a:solidFill>
                <a:latin typeface="Montserrat Bold"/>
                <a:ea typeface="Montserrat Bold"/>
                <a:cs typeface="Montserrat Bold"/>
                <a:sym typeface="Montserrat Bold"/>
              </a:rPr>
              <a:t>Conclusion &amp; Recommendations</a:t>
            </a:r>
          </a:p>
        </p:txBody>
      </p:sp>
      <p:sp>
        <p:nvSpPr>
          <p:cNvPr name="TextBox 7" id="7"/>
          <p:cNvSpPr txBox="true"/>
          <p:nvPr/>
        </p:nvSpPr>
        <p:spPr>
          <a:xfrm rot="0">
            <a:off x="1999190" y="1990029"/>
            <a:ext cx="14347315" cy="2575142"/>
          </a:xfrm>
          <a:prstGeom prst="rect">
            <a:avLst/>
          </a:prstGeom>
        </p:spPr>
        <p:txBody>
          <a:bodyPr anchor="t" rtlCol="false" tIns="0" lIns="0" bIns="0" rIns="0">
            <a:spAutoFit/>
          </a:bodyPr>
          <a:lstStyle/>
          <a:p>
            <a:pPr algn="l">
              <a:lnSpc>
                <a:spcPts val="4110"/>
              </a:lnSpc>
            </a:pPr>
            <a:r>
              <a:rPr lang="en-US" sz="2935" spc="-38">
                <a:solidFill>
                  <a:srgbClr val="000000"/>
                </a:solidFill>
                <a:latin typeface="Arial"/>
                <a:ea typeface="Arial"/>
                <a:cs typeface="Arial"/>
                <a:sym typeface="Arial"/>
              </a:rPr>
              <a:t>In conclusion, this project represents a complete journey through the data analysis lifecycle. Guided at every stage by the MECE principle, we successfully transformed a collection of raw data files into a powerful, interactive business intelligence tool. The primary benefit is that Northwind Traders now possesses a 360-degree view of their business, enabling a shift to proactive, data-driven strategy.</a:t>
            </a:r>
          </a:p>
        </p:txBody>
      </p:sp>
      <p:sp>
        <p:nvSpPr>
          <p:cNvPr name="TextBox 8" id="8"/>
          <p:cNvSpPr txBox="true"/>
          <p:nvPr/>
        </p:nvSpPr>
        <p:spPr>
          <a:xfrm rot="0">
            <a:off x="1999190" y="5076825"/>
            <a:ext cx="9828568" cy="3437731"/>
          </a:xfrm>
          <a:prstGeom prst="rect">
            <a:avLst/>
          </a:prstGeom>
        </p:spPr>
        <p:txBody>
          <a:bodyPr anchor="t" rtlCol="false" tIns="0" lIns="0" bIns="0" rIns="0">
            <a:spAutoFit/>
          </a:bodyPr>
          <a:lstStyle/>
          <a:p>
            <a:pPr algn="just">
              <a:lnSpc>
                <a:spcPts val="3979"/>
              </a:lnSpc>
            </a:pPr>
            <a:r>
              <a:rPr lang="en-US" sz="2842" spc="-36">
                <a:solidFill>
                  <a:srgbClr val="000000"/>
                </a:solidFill>
                <a:latin typeface="Arial"/>
                <a:ea typeface="Arial"/>
                <a:cs typeface="Arial"/>
                <a:sym typeface="Arial"/>
              </a:rPr>
              <a:t>Based on our findings, my key recommendations are to Northwind traders :</a:t>
            </a:r>
          </a:p>
          <a:p>
            <a:pPr algn="just" marL="613767" indent="-306883" lvl="1">
              <a:lnSpc>
                <a:spcPts val="3979"/>
              </a:lnSpc>
              <a:buAutoNum type="arabicPeriod" startAt="1"/>
            </a:pPr>
            <a:r>
              <a:rPr lang="en-US" sz="2842" spc="-36">
                <a:solidFill>
                  <a:srgbClr val="000000"/>
                </a:solidFill>
                <a:latin typeface="Arial"/>
                <a:ea typeface="Arial"/>
                <a:cs typeface="Arial"/>
                <a:sym typeface="Arial"/>
              </a:rPr>
              <a:t>Intensify Focus on High-Value Markets</a:t>
            </a:r>
          </a:p>
          <a:p>
            <a:pPr algn="just" marL="613767" indent="-306883" lvl="1">
              <a:lnSpc>
                <a:spcPts val="3979"/>
              </a:lnSpc>
              <a:buAutoNum type="arabicPeriod" startAt="1"/>
            </a:pPr>
            <a:r>
              <a:rPr lang="en-US" sz="2842" spc="-36">
                <a:solidFill>
                  <a:srgbClr val="000000"/>
                </a:solidFill>
                <a:latin typeface="Arial"/>
                <a:ea typeface="Arial"/>
                <a:cs typeface="Arial"/>
                <a:sym typeface="Arial"/>
              </a:rPr>
              <a:t>Implement a Targeted Loyalty Program</a:t>
            </a:r>
          </a:p>
          <a:p>
            <a:pPr algn="just" marL="613767" indent="-306883" lvl="1">
              <a:lnSpc>
                <a:spcPts val="3979"/>
              </a:lnSpc>
              <a:buAutoNum type="arabicPeriod" startAt="1"/>
            </a:pPr>
            <a:r>
              <a:rPr lang="en-US" sz="2842" spc="-36">
                <a:solidFill>
                  <a:srgbClr val="000000"/>
                </a:solidFill>
                <a:latin typeface="Arial"/>
                <a:ea typeface="Arial"/>
                <a:cs typeface="Arial"/>
                <a:sym typeface="Arial"/>
              </a:rPr>
              <a:t>Optimize Inventory for Seasonality</a:t>
            </a:r>
          </a:p>
          <a:p>
            <a:pPr algn="just" marL="613767" indent="-306883" lvl="1">
              <a:lnSpc>
                <a:spcPts val="3979"/>
              </a:lnSpc>
              <a:buAutoNum type="arabicPeriod" startAt="1"/>
            </a:pPr>
            <a:r>
              <a:rPr lang="en-US" sz="2842" spc="-36">
                <a:solidFill>
                  <a:srgbClr val="000000"/>
                </a:solidFill>
                <a:latin typeface="Arial"/>
                <a:ea typeface="Arial"/>
                <a:cs typeface="Arial"/>
                <a:sym typeface="Arial"/>
              </a:rPr>
              <a:t>Diversify the Supply Chain"</a:t>
            </a:r>
          </a:p>
          <a:p>
            <a:pPr algn="just">
              <a:lnSpc>
                <a:spcPts val="3979"/>
              </a:lnSpc>
            </a:pPr>
          </a:p>
        </p:txBody>
      </p:sp>
      <p:sp>
        <p:nvSpPr>
          <p:cNvPr name="TextBox 9" id="9"/>
          <p:cNvSpPr txBox="true"/>
          <p:nvPr/>
        </p:nvSpPr>
        <p:spPr>
          <a:xfrm rot="0">
            <a:off x="1028700" y="1432099"/>
            <a:ext cx="11332450" cy="347241"/>
          </a:xfrm>
          <a:prstGeom prst="rect">
            <a:avLst/>
          </a:prstGeom>
        </p:spPr>
        <p:txBody>
          <a:bodyPr anchor="t" rtlCol="false" tIns="0" lIns="0" bIns="0" rIns="0">
            <a:spAutoFit/>
          </a:bodyPr>
          <a:lstStyle/>
          <a:p>
            <a:pPr algn="l">
              <a:lnSpc>
                <a:spcPts val="2910"/>
              </a:lnSpc>
            </a:pPr>
            <a:r>
              <a:rPr lang="en-US" sz="2079" spc="-27">
                <a:solidFill>
                  <a:srgbClr val="FFFFFF"/>
                </a:solidFill>
                <a:latin typeface="Montserrat"/>
                <a:ea typeface="Montserrat"/>
                <a:cs typeface="Montserrat"/>
                <a:sym typeface="Montserrat"/>
              </a:rPr>
              <a:t>Conclusion: From Disparate Data to Cohesive Strategy</a:t>
            </a:r>
          </a:p>
        </p:txBody>
      </p:sp>
      <p:sp>
        <p:nvSpPr>
          <p:cNvPr name="Freeform 10" id="10"/>
          <p:cNvSpPr/>
          <p:nvPr/>
        </p:nvSpPr>
        <p:spPr>
          <a:xfrm flipH="false" flipV="false" rot="0">
            <a:off x="1028700" y="2066229"/>
            <a:ext cx="712524" cy="723374"/>
          </a:xfrm>
          <a:custGeom>
            <a:avLst/>
            <a:gdLst/>
            <a:ahLst/>
            <a:cxnLst/>
            <a:rect r="r" b="b" t="t" l="l"/>
            <a:pathLst>
              <a:path h="723374" w="712524">
                <a:moveTo>
                  <a:pt x="0" y="0"/>
                </a:moveTo>
                <a:lnTo>
                  <a:pt x="712524" y="0"/>
                </a:lnTo>
                <a:lnTo>
                  <a:pt x="712524" y="723375"/>
                </a:lnTo>
                <a:lnTo>
                  <a:pt x="0" y="723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103686" y="2160953"/>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Freeform 12" id="12"/>
          <p:cNvSpPr/>
          <p:nvPr/>
        </p:nvSpPr>
        <p:spPr>
          <a:xfrm flipH="false" flipV="false" rot="0">
            <a:off x="887351" y="5030827"/>
            <a:ext cx="756766" cy="768290"/>
          </a:xfrm>
          <a:custGeom>
            <a:avLst/>
            <a:gdLst/>
            <a:ahLst/>
            <a:cxnLst/>
            <a:rect r="r" b="b" t="t" l="l"/>
            <a:pathLst>
              <a:path h="768290" w="756766">
                <a:moveTo>
                  <a:pt x="0" y="0"/>
                </a:moveTo>
                <a:lnTo>
                  <a:pt x="756766" y="0"/>
                </a:lnTo>
                <a:lnTo>
                  <a:pt x="756766" y="768290"/>
                </a:lnTo>
                <a:lnTo>
                  <a:pt x="0" y="76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984457" y="5148009"/>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685411">
            <a:off x="11718248" y="-264277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3459" y="2057400"/>
            <a:ext cx="5380101" cy="8229600"/>
          </a:xfrm>
          <a:custGeom>
            <a:avLst/>
            <a:gdLst/>
            <a:ahLst/>
            <a:cxnLst/>
            <a:rect r="r" b="b" t="t" l="l"/>
            <a:pathLst>
              <a:path h="8229600" w="5380101">
                <a:moveTo>
                  <a:pt x="0" y="0"/>
                </a:moveTo>
                <a:lnTo>
                  <a:pt x="5380101" y="0"/>
                </a:lnTo>
                <a:lnTo>
                  <a:pt x="5380101"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6908869" y="2541040"/>
            <a:ext cx="7315200" cy="1947672"/>
          </a:xfrm>
          <a:custGeom>
            <a:avLst/>
            <a:gdLst/>
            <a:ahLst/>
            <a:cxnLst/>
            <a:rect r="r" b="b" t="t" l="l"/>
            <a:pathLst>
              <a:path h="1947672" w="7315200">
                <a:moveTo>
                  <a:pt x="0" y="0"/>
                </a:moveTo>
                <a:lnTo>
                  <a:pt x="7315200" y="0"/>
                </a:lnTo>
                <a:lnTo>
                  <a:pt x="7315200" y="1947672"/>
                </a:lnTo>
                <a:lnTo>
                  <a:pt x="0" y="19476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227561"/>
            <a:ext cx="8633090"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Project Objective &amp; Details</a:t>
            </a:r>
          </a:p>
        </p:txBody>
      </p:sp>
      <p:sp>
        <p:nvSpPr>
          <p:cNvPr name="TextBox 9" id="9"/>
          <p:cNvSpPr txBox="true"/>
          <p:nvPr/>
        </p:nvSpPr>
        <p:spPr>
          <a:xfrm rot="0">
            <a:off x="7051748" y="1882500"/>
            <a:ext cx="9636888" cy="330200"/>
          </a:xfrm>
          <a:prstGeom prst="rect">
            <a:avLst/>
          </a:prstGeom>
        </p:spPr>
        <p:txBody>
          <a:bodyPr anchor="t" rtlCol="false" tIns="0" lIns="0" bIns="0" rIns="0">
            <a:spAutoFit/>
          </a:bodyPr>
          <a:lstStyle/>
          <a:p>
            <a:pPr algn="just">
              <a:lnSpc>
                <a:spcPts val="2799"/>
              </a:lnSpc>
            </a:pPr>
            <a:r>
              <a:rPr lang="en-US" sz="1999">
                <a:solidFill>
                  <a:srgbClr val="FFFFFF"/>
                </a:solidFill>
                <a:latin typeface="Montserrat"/>
                <a:ea typeface="Montserrat"/>
                <a:cs typeface="Montserrat"/>
                <a:sym typeface="Montserrat"/>
              </a:rPr>
              <a:t>Revolutionizing Data Interaction for Northwind Traders</a:t>
            </a:r>
          </a:p>
        </p:txBody>
      </p:sp>
      <p:sp>
        <p:nvSpPr>
          <p:cNvPr name="TextBox 10" id="10"/>
          <p:cNvSpPr txBox="true"/>
          <p:nvPr/>
        </p:nvSpPr>
        <p:spPr>
          <a:xfrm rot="0">
            <a:off x="7195673" y="2391384"/>
            <a:ext cx="9349037" cy="7029907"/>
          </a:xfrm>
          <a:prstGeom prst="rect">
            <a:avLst/>
          </a:prstGeom>
        </p:spPr>
        <p:txBody>
          <a:bodyPr anchor="t" rtlCol="false" tIns="0" lIns="0" bIns="0" rIns="0">
            <a:spAutoFit/>
          </a:bodyPr>
          <a:lstStyle/>
          <a:p>
            <a:pPr algn="just">
              <a:lnSpc>
                <a:spcPts val="3124"/>
              </a:lnSpc>
            </a:pPr>
            <a:r>
              <a:rPr lang="en-US" sz="2232" spc="26">
                <a:solidFill>
                  <a:srgbClr val="000000"/>
                </a:solidFill>
                <a:latin typeface="Arial"/>
                <a:ea typeface="Arial"/>
                <a:cs typeface="Arial"/>
                <a:sym typeface="Arial"/>
              </a:rPr>
              <a:t>The primary objective of this project was to create a visually appealing and user-friendly Power BI dashboard to effectively communicate key performance metrics for Northwind Traders.</a:t>
            </a:r>
          </a:p>
          <a:p>
            <a:pPr algn="just">
              <a:lnSpc>
                <a:spcPts val="3124"/>
              </a:lnSpc>
            </a:pPr>
            <a:r>
              <a:rPr lang="en-US" sz="2232" spc="26">
                <a:solidFill>
                  <a:srgbClr val="000000"/>
                </a:solidFill>
                <a:latin typeface="Arial"/>
                <a:ea typeface="Arial"/>
                <a:cs typeface="Arial"/>
                <a:sym typeface="Arial"/>
              </a:rPr>
              <a:t>The core aim was to move beyond static data and generate actionable insights into four key pillars of the business:</a:t>
            </a:r>
          </a:p>
          <a:p>
            <a:pPr algn="just" marL="481890" indent="-240945" lvl="1">
              <a:lnSpc>
                <a:spcPts val="3124"/>
              </a:lnSpc>
              <a:buAutoNum type="arabicPeriod" startAt="1"/>
            </a:pPr>
            <a:r>
              <a:rPr lang="en-US" sz="2232" spc="26">
                <a:solidFill>
                  <a:srgbClr val="000000"/>
                </a:solidFill>
                <a:latin typeface="Arial"/>
                <a:ea typeface="Arial"/>
                <a:cs typeface="Arial"/>
                <a:sym typeface="Arial"/>
              </a:rPr>
              <a:t>Sales Analysis: To understand revenue trends and sales patterns.</a:t>
            </a:r>
          </a:p>
          <a:p>
            <a:pPr algn="just" marL="481890" indent="-240945" lvl="1">
              <a:lnSpc>
                <a:spcPts val="3124"/>
              </a:lnSpc>
              <a:buAutoNum type="arabicPeriod" startAt="1"/>
            </a:pPr>
            <a:r>
              <a:rPr lang="en-US" sz="2232" spc="26">
                <a:solidFill>
                  <a:srgbClr val="000000"/>
                </a:solidFill>
                <a:latin typeface="Arial"/>
                <a:ea typeface="Arial"/>
                <a:cs typeface="Arial"/>
                <a:sym typeface="Arial"/>
              </a:rPr>
              <a:t>Customer Segmentation: To identify and understand key customer behaviors.</a:t>
            </a:r>
          </a:p>
          <a:p>
            <a:pPr algn="just" marL="481890" indent="-240945" lvl="1">
              <a:lnSpc>
                <a:spcPts val="3124"/>
              </a:lnSpc>
              <a:buAutoNum type="arabicPeriod" startAt="1"/>
            </a:pPr>
            <a:r>
              <a:rPr lang="en-US" sz="2232" spc="26">
                <a:solidFill>
                  <a:srgbClr val="000000"/>
                </a:solidFill>
                <a:latin typeface="Arial"/>
                <a:ea typeface="Arial"/>
                <a:cs typeface="Arial"/>
                <a:sym typeface="Arial"/>
              </a:rPr>
              <a:t>Inventory Trends: To monitor product performance and stock levels.</a:t>
            </a:r>
          </a:p>
          <a:p>
            <a:pPr algn="just" marL="481890" indent="-240945" lvl="1">
              <a:lnSpc>
                <a:spcPts val="3124"/>
              </a:lnSpc>
              <a:buAutoNum type="arabicPeriod" startAt="1"/>
            </a:pPr>
            <a:r>
              <a:rPr lang="en-US" sz="2232" spc="26">
                <a:solidFill>
                  <a:srgbClr val="000000"/>
                </a:solidFill>
                <a:latin typeface="Arial"/>
                <a:ea typeface="Arial"/>
                <a:cs typeface="Arial"/>
                <a:sym typeface="Arial"/>
              </a:rPr>
              <a:t>Employee Performance: To evaluate the contributions of the sales team.</a:t>
            </a:r>
          </a:p>
          <a:p>
            <a:pPr algn="just">
              <a:lnSpc>
                <a:spcPts val="3124"/>
              </a:lnSpc>
            </a:pPr>
            <a:r>
              <a:rPr lang="en-US" sz="2232" spc="26">
                <a:solidFill>
                  <a:srgbClr val="000000"/>
                </a:solidFill>
                <a:latin typeface="Arial"/>
                <a:ea typeface="Arial"/>
                <a:cs typeface="Arial"/>
                <a:sym typeface="Arial"/>
              </a:rPr>
              <a:t>Ultimately, this report is designed to empower all stakeholders—from sales managers to executive leadership—to make informed, data-driven decisions by facilitating data exploration through interactive visualizations and dynamic filters. The expected impact is to revolutionize how Northwind interacts with its data, enabling the company to drive its business forward and remain competitive.</a:t>
            </a:r>
          </a:p>
          <a:p>
            <a:pPr algn="just">
              <a:lnSpc>
                <a:spcPts val="312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599541"/>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36863"/>
              </a:srgbClr>
            </a:solidFill>
            <a:ln w="38100" cap="rnd">
              <a:solidFill>
                <a:srgbClr val="FFFFFF">
                  <a:alpha val="3686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11991"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75301" y="6388330"/>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363222"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906205"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10" id="10"/>
          <p:cNvSpPr txBox="true"/>
          <p:nvPr/>
        </p:nvSpPr>
        <p:spPr>
          <a:xfrm rot="0">
            <a:off x="4469515" y="6604098"/>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TextBox 11" id="11"/>
          <p:cNvSpPr txBox="true"/>
          <p:nvPr/>
        </p:nvSpPr>
        <p:spPr>
          <a:xfrm rot="0">
            <a:off x="8557436"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2" id="12"/>
          <p:cNvSpPr txBox="true"/>
          <p:nvPr/>
        </p:nvSpPr>
        <p:spPr>
          <a:xfrm rot="0">
            <a:off x="2955947" y="2547972"/>
            <a:ext cx="5114300" cy="33131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A project of this complexity necessitates a robust strategy before the application of any tools. The guiding philosophy for this entire endeavor was the MECE principle – which stands for Mutually Exclusive, Collectively Exhaustive.</a:t>
            </a:r>
          </a:p>
        </p:txBody>
      </p:sp>
      <p:sp>
        <p:nvSpPr>
          <p:cNvPr name="TextBox 13" id="13"/>
          <p:cNvSpPr txBox="true"/>
          <p:nvPr/>
        </p:nvSpPr>
        <p:spPr>
          <a:xfrm rot="0">
            <a:off x="5513097" y="6527898"/>
            <a:ext cx="6756036" cy="23606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This principle was not merely a preliminary plan; it was the core methodology applied at every stage of the project, ensuring the analysis was structured, comprehensive, and methodologically sound."</a:t>
            </a:r>
          </a:p>
        </p:txBody>
      </p:sp>
      <p:sp>
        <p:nvSpPr>
          <p:cNvPr name="TextBox 14" id="14"/>
          <p:cNvSpPr txBox="true"/>
          <p:nvPr/>
        </p:nvSpPr>
        <p:spPr>
          <a:xfrm rot="0">
            <a:off x="9694244" y="2575757"/>
            <a:ext cx="5044972" cy="33131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This framework mandates the decomposition of a complex problem into smaller components that are non-overlapping (Mutually Exclusive) yet, in aggregate, fully address all facets of the problem (Collectively Exhaustive).</a:t>
            </a:r>
          </a:p>
        </p:txBody>
      </p:sp>
      <p:sp>
        <p:nvSpPr>
          <p:cNvPr name="TextBox 15" id="15"/>
          <p:cNvSpPr txBox="true"/>
          <p:nvPr/>
        </p:nvSpPr>
        <p:spPr>
          <a:xfrm rot="0">
            <a:off x="1711991" y="1133475"/>
            <a:ext cx="14688793" cy="744404"/>
          </a:xfrm>
          <a:prstGeom prst="rect">
            <a:avLst/>
          </a:prstGeom>
        </p:spPr>
        <p:txBody>
          <a:bodyPr anchor="t" rtlCol="false" tIns="0" lIns="0" bIns="0" rIns="0">
            <a:spAutoFit/>
          </a:bodyPr>
          <a:lstStyle/>
          <a:p>
            <a:pPr algn="l">
              <a:lnSpc>
                <a:spcPts val="6219"/>
              </a:lnSpc>
            </a:pPr>
            <a:r>
              <a:rPr lang="en-US" b="true" sz="4442">
                <a:solidFill>
                  <a:srgbClr val="FFFFFF"/>
                </a:solidFill>
                <a:latin typeface="Montserrat Bold"/>
                <a:ea typeface="Montserrat Bold"/>
                <a:cs typeface="Montserrat Bold"/>
                <a:sym typeface="Montserrat Bold"/>
              </a:rPr>
              <a:t>A Strategy-First Approach: The MECE Framework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42745"/>
              </a:srgbClr>
            </a:solidFill>
            <a:ln w="38100" cap="rnd">
              <a:solidFill>
                <a:srgbClr val="FFFFFF">
                  <a:alpha val="42745"/>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44489" y="2612660"/>
            <a:ext cx="11557592" cy="4408297"/>
          </a:xfrm>
          <a:prstGeom prst="rect">
            <a:avLst/>
          </a:prstGeom>
        </p:spPr>
        <p:txBody>
          <a:bodyPr anchor="t" rtlCol="false" tIns="0" lIns="0" bIns="0" rIns="0">
            <a:spAutoFit/>
          </a:bodyPr>
          <a:lstStyle/>
          <a:p>
            <a:pPr algn="l">
              <a:lnSpc>
                <a:spcPts val="4423"/>
              </a:lnSpc>
            </a:pPr>
            <a:r>
              <a:rPr lang="en-US" sz="2799">
                <a:solidFill>
                  <a:srgbClr val="000000"/>
                </a:solidFill>
                <a:latin typeface="Arial"/>
                <a:ea typeface="Arial"/>
                <a:cs typeface="Arial"/>
                <a:sym typeface="Arial"/>
              </a:rPr>
              <a:t>The initial application of MECE was to the project's overall scope. I segmented the entire business analysis into four distinct, non-overlapping pillars:</a:t>
            </a:r>
          </a:p>
          <a:p>
            <a:pPr algn="l" marL="604519" indent="-302260" lvl="1">
              <a:lnSpc>
                <a:spcPts val="4423"/>
              </a:lnSpc>
              <a:buAutoNum type="arabicPeriod" startAt="1"/>
            </a:pPr>
            <a:r>
              <a:rPr lang="en-US" sz="2799">
                <a:solidFill>
                  <a:srgbClr val="000000"/>
                </a:solidFill>
                <a:latin typeface="Arial"/>
                <a:ea typeface="Arial"/>
                <a:cs typeface="Arial"/>
                <a:sym typeface="Arial"/>
              </a:rPr>
              <a:t>Sales Performance: The "What" and "When" of sales.</a:t>
            </a:r>
          </a:p>
          <a:p>
            <a:pPr algn="l" marL="604519" indent="-302260" lvl="1">
              <a:lnSpc>
                <a:spcPts val="4423"/>
              </a:lnSpc>
              <a:buAutoNum type="arabicPeriod" startAt="1"/>
            </a:pPr>
            <a:r>
              <a:rPr lang="en-US" sz="2799">
                <a:solidFill>
                  <a:srgbClr val="000000"/>
                </a:solidFill>
                <a:latin typeface="Arial"/>
                <a:ea typeface="Arial"/>
                <a:cs typeface="Arial"/>
                <a:sym typeface="Arial"/>
              </a:rPr>
              <a:t>Customer Analysis: The "Who" and "Where" of the customer base.</a:t>
            </a:r>
          </a:p>
          <a:p>
            <a:pPr algn="l" marL="604519" indent="-302260" lvl="1">
              <a:lnSpc>
                <a:spcPts val="4423"/>
              </a:lnSpc>
              <a:buAutoNum type="arabicPeriod" startAt="1"/>
            </a:pPr>
            <a:r>
              <a:rPr lang="en-US" sz="2799">
                <a:solidFill>
                  <a:srgbClr val="000000"/>
                </a:solidFill>
                <a:latin typeface="Arial"/>
                <a:ea typeface="Arial"/>
                <a:cs typeface="Arial"/>
                <a:sym typeface="Arial"/>
              </a:rPr>
              <a:t>Supply Chain &amp; Operations: The "From Where" and "How Efficiently."</a:t>
            </a:r>
          </a:p>
          <a:p>
            <a:pPr algn="l" marL="604519" indent="-302260" lvl="1">
              <a:lnSpc>
                <a:spcPts val="4423"/>
              </a:lnSpc>
              <a:buAutoNum type="arabicPeriod" startAt="1"/>
            </a:pPr>
            <a:r>
              <a:rPr lang="en-US" sz="2799">
                <a:solidFill>
                  <a:srgbClr val="000000"/>
                </a:solidFill>
                <a:latin typeface="Arial"/>
                <a:ea typeface="Arial"/>
                <a:cs typeface="Arial"/>
                <a:sym typeface="Arial"/>
              </a:rPr>
              <a:t>HR &amp; Employee Analysis: The "By Whom."</a:t>
            </a:r>
          </a:p>
          <a:p>
            <a:pPr algn="l">
              <a:lnSpc>
                <a:spcPts val="4423"/>
              </a:lnSpc>
            </a:pPr>
          </a:p>
        </p:txBody>
      </p:sp>
      <p:sp>
        <p:nvSpPr>
          <p:cNvPr name="TextBox 7" id="7"/>
          <p:cNvSpPr txBox="true"/>
          <p:nvPr/>
        </p:nvSpPr>
        <p:spPr>
          <a:xfrm rot="0">
            <a:off x="1844489" y="6897132"/>
            <a:ext cx="13167263" cy="1646047"/>
          </a:xfrm>
          <a:prstGeom prst="rect">
            <a:avLst/>
          </a:prstGeom>
        </p:spPr>
        <p:txBody>
          <a:bodyPr anchor="t" rtlCol="false" tIns="0" lIns="0" bIns="0" rIns="0">
            <a:spAutoFit/>
          </a:bodyPr>
          <a:lstStyle/>
          <a:p>
            <a:pPr algn="l">
              <a:lnSpc>
                <a:spcPts val="4423"/>
              </a:lnSpc>
            </a:pPr>
            <a:r>
              <a:rPr lang="en-US" sz="2799">
                <a:solidFill>
                  <a:srgbClr val="000000"/>
                </a:solidFill>
                <a:latin typeface="Arial"/>
                <a:ea typeface="Arial"/>
                <a:cs typeface="Arial"/>
                <a:sym typeface="Arial"/>
              </a:rPr>
              <a:t>The Benefit: This structure provided a clear and logical roadmap for the entire project. It ensured a comprehensive analysis and directly informed the architecture of the final dashboard, with each page dedicated to one of these pillars."</a:t>
            </a:r>
          </a:p>
        </p:txBody>
      </p:sp>
      <p:sp>
        <p:nvSpPr>
          <p:cNvPr name="TextBox 8" id="8"/>
          <p:cNvSpPr txBox="true"/>
          <p:nvPr/>
        </p:nvSpPr>
        <p:spPr>
          <a:xfrm rot="0">
            <a:off x="1555638" y="1883745"/>
            <a:ext cx="7785939" cy="321640"/>
          </a:xfrm>
          <a:prstGeom prst="rect">
            <a:avLst/>
          </a:prstGeom>
        </p:spPr>
        <p:txBody>
          <a:bodyPr anchor="t" rtlCol="false" tIns="0" lIns="0" bIns="0" rIns="0">
            <a:spAutoFit/>
          </a:bodyPr>
          <a:lstStyle/>
          <a:p>
            <a:pPr algn="ctr">
              <a:lnSpc>
                <a:spcPts val="2612"/>
              </a:lnSpc>
            </a:pPr>
            <a:r>
              <a:rPr lang="en-US" sz="2100">
                <a:solidFill>
                  <a:srgbClr val="FFFFFF"/>
                </a:solidFill>
                <a:latin typeface="Canva Sans"/>
                <a:ea typeface="Canva Sans"/>
                <a:cs typeface="Canva Sans"/>
                <a:sym typeface="Canva Sans"/>
              </a:rPr>
              <a:t>Structuring the Analysis: The Four Pillars of the Business</a:t>
            </a:r>
          </a:p>
        </p:txBody>
      </p:sp>
      <p:sp>
        <p:nvSpPr>
          <p:cNvPr name="TextBox 9" id="9"/>
          <p:cNvSpPr txBox="true"/>
          <p:nvPr/>
        </p:nvSpPr>
        <p:spPr>
          <a:xfrm rot="0">
            <a:off x="1266160" y="1059896"/>
            <a:ext cx="11623137" cy="712470"/>
          </a:xfrm>
          <a:prstGeom prst="rect">
            <a:avLst/>
          </a:prstGeom>
        </p:spPr>
        <p:txBody>
          <a:bodyPr anchor="t" rtlCol="false" tIns="0" lIns="0" bIns="0" rIns="0">
            <a:spAutoFit/>
          </a:bodyPr>
          <a:lstStyle/>
          <a:p>
            <a:pPr algn="ctr">
              <a:lnSpc>
                <a:spcPts val="5880"/>
              </a:lnSpc>
            </a:pPr>
            <a:r>
              <a:rPr lang="en-US" sz="4200">
                <a:solidFill>
                  <a:srgbClr val="FFFFFF"/>
                </a:solidFill>
                <a:latin typeface="Montserrat"/>
                <a:ea typeface="Montserrat"/>
                <a:cs typeface="Montserrat"/>
                <a:sym typeface="Montserrat"/>
              </a:rPr>
              <a:t>Applying MECE to the Project 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97315" y="7344400"/>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97817" y="2627138"/>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887732" y="5428843"/>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18018" y="5428843"/>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144000" y="2861956"/>
            <a:ext cx="3377502" cy="2566887"/>
          </a:xfrm>
          <a:custGeom>
            <a:avLst/>
            <a:gdLst/>
            <a:ahLst/>
            <a:cxnLst/>
            <a:rect r="r" b="b" t="t" l="l"/>
            <a:pathLst>
              <a:path h="2566887" w="3377502">
                <a:moveTo>
                  <a:pt x="0" y="0"/>
                </a:moveTo>
                <a:lnTo>
                  <a:pt x="3377502" y="0"/>
                </a:lnTo>
                <a:lnTo>
                  <a:pt x="3377502" y="2566887"/>
                </a:lnTo>
                <a:lnTo>
                  <a:pt x="0" y="2566887"/>
                </a:lnTo>
                <a:lnTo>
                  <a:pt x="0" y="0"/>
                </a:lnTo>
                <a:close/>
              </a:path>
            </a:pathLst>
          </a:custGeom>
          <a:blipFill>
            <a:blip r:embed="rId6"/>
            <a:stretch>
              <a:fillRect l="0" t="0" r="0" b="-103914"/>
            </a:stretch>
          </a:blipFill>
        </p:spPr>
      </p:sp>
      <p:sp>
        <p:nvSpPr>
          <p:cNvPr name="Freeform 10" id="10"/>
          <p:cNvSpPr/>
          <p:nvPr/>
        </p:nvSpPr>
        <p:spPr>
          <a:xfrm flipH="false" flipV="false" rot="0">
            <a:off x="12931077" y="2861956"/>
            <a:ext cx="3377502" cy="2566887"/>
          </a:xfrm>
          <a:custGeom>
            <a:avLst/>
            <a:gdLst/>
            <a:ahLst/>
            <a:cxnLst/>
            <a:rect r="r" b="b" t="t" l="l"/>
            <a:pathLst>
              <a:path h="2566887" w="3377502">
                <a:moveTo>
                  <a:pt x="0" y="0"/>
                </a:moveTo>
                <a:lnTo>
                  <a:pt x="3377501" y="0"/>
                </a:lnTo>
                <a:lnTo>
                  <a:pt x="3377501" y="2566887"/>
                </a:lnTo>
                <a:lnTo>
                  <a:pt x="0" y="2566887"/>
                </a:lnTo>
                <a:lnTo>
                  <a:pt x="0" y="0"/>
                </a:lnTo>
                <a:close/>
              </a:path>
            </a:pathLst>
          </a:custGeom>
          <a:blipFill>
            <a:blip r:embed="rId6"/>
            <a:stretch>
              <a:fillRect l="0" t="-103914" r="0" b="0"/>
            </a:stretch>
          </a:blipFill>
        </p:spPr>
      </p:sp>
      <p:sp>
        <p:nvSpPr>
          <p:cNvPr name="TextBox 11" id="11"/>
          <p:cNvSpPr txBox="true"/>
          <p:nvPr/>
        </p:nvSpPr>
        <p:spPr>
          <a:xfrm rot="0">
            <a:off x="1158048" y="975795"/>
            <a:ext cx="14410348" cy="730758"/>
          </a:xfrm>
          <a:prstGeom prst="rect">
            <a:avLst/>
          </a:prstGeom>
        </p:spPr>
        <p:txBody>
          <a:bodyPr anchor="t" rtlCol="false" tIns="0" lIns="0" bIns="0" rIns="0">
            <a:spAutoFit/>
          </a:bodyPr>
          <a:lstStyle/>
          <a:p>
            <a:pPr algn="l">
              <a:lnSpc>
                <a:spcPts val="5856"/>
              </a:lnSpc>
            </a:pPr>
            <a:r>
              <a:rPr lang="en-US" sz="4800" b="true">
                <a:solidFill>
                  <a:srgbClr val="FFFFFF"/>
                </a:solidFill>
                <a:latin typeface="Montserrat Bold"/>
                <a:ea typeface="Montserrat Bold"/>
                <a:cs typeface="Montserrat Bold"/>
                <a:sym typeface="Montserrat Bold"/>
              </a:rPr>
              <a:t>Phase 1 - Data Transformation (Excel)</a:t>
            </a:r>
          </a:p>
        </p:txBody>
      </p:sp>
      <p:sp>
        <p:nvSpPr>
          <p:cNvPr name="TextBox 12" id="12"/>
          <p:cNvSpPr txBox="true"/>
          <p:nvPr/>
        </p:nvSpPr>
        <p:spPr>
          <a:xfrm rot="0">
            <a:off x="1492031" y="2842906"/>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13" id="13"/>
          <p:cNvSpPr txBox="true"/>
          <p:nvPr/>
        </p:nvSpPr>
        <p:spPr>
          <a:xfrm rot="0">
            <a:off x="8081946" y="5644611"/>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TextBox 14" id="14"/>
          <p:cNvSpPr txBox="true"/>
          <p:nvPr/>
        </p:nvSpPr>
        <p:spPr>
          <a:xfrm rot="0">
            <a:off x="1492031" y="5644611"/>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5" id="15"/>
          <p:cNvSpPr txBox="true"/>
          <p:nvPr/>
        </p:nvSpPr>
        <p:spPr>
          <a:xfrm rot="0">
            <a:off x="2468757" y="2766706"/>
            <a:ext cx="4893822" cy="23606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What We Did: The project began with the processing of eight raw CSV files. The initial data preparation phase was conducted using Microsoft Excel.</a:t>
            </a:r>
          </a:p>
        </p:txBody>
      </p:sp>
      <p:sp>
        <p:nvSpPr>
          <p:cNvPr name="TextBox 16" id="16"/>
          <p:cNvSpPr txBox="true"/>
          <p:nvPr/>
        </p:nvSpPr>
        <p:spPr>
          <a:xfrm rot="0">
            <a:off x="9248287" y="5568411"/>
            <a:ext cx="7448461" cy="33131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Its Benefits: By isolating and pre-calculating this core metric at the outset, we optimized the entire downstream process. This is a prime example of MECE thinking. The benefit was a significant improvement in the performance and simplicity of all subsequent SQL queries, which reduced processing time and minimized the potential for errors."</a:t>
            </a:r>
          </a:p>
        </p:txBody>
      </p:sp>
      <p:sp>
        <p:nvSpPr>
          <p:cNvPr name="TextBox 17" id="17"/>
          <p:cNvSpPr txBox="true"/>
          <p:nvPr/>
        </p:nvSpPr>
        <p:spPr>
          <a:xfrm rot="0">
            <a:off x="2555879" y="5568411"/>
            <a:ext cx="5044972" cy="3313176"/>
          </a:xfrm>
          <a:prstGeom prst="rect">
            <a:avLst/>
          </a:prstGeom>
        </p:spPr>
        <p:txBody>
          <a:bodyPr anchor="t" rtlCol="false" tIns="0" lIns="0" bIns="0" rIns="0">
            <a:spAutoFit/>
          </a:bodyPr>
          <a:lstStyle/>
          <a:p>
            <a:pPr algn="l">
              <a:lnSpc>
                <a:spcPts val="3792"/>
              </a:lnSpc>
            </a:pPr>
            <a:r>
              <a:rPr lang="en-US" sz="2400">
                <a:solidFill>
                  <a:srgbClr val="000000"/>
                </a:solidFill>
                <a:latin typeface="Arial"/>
                <a:ea typeface="Arial"/>
                <a:cs typeface="Arial"/>
                <a:sym typeface="Arial"/>
              </a:rPr>
              <a:t>MECE Was Applied: Each file was treated as a discrete, 'mutually exclusive' task to ensure focused and accurate cleaning. The most critical transformation was the creation of a </a:t>
            </a:r>
            <a:r>
              <a:rPr lang="en-US" sz="2400">
                <a:solidFill>
                  <a:srgbClr val="FFDE59"/>
                </a:solidFill>
                <a:latin typeface="Arial"/>
                <a:ea typeface="Arial"/>
                <a:cs typeface="Arial"/>
                <a:sym typeface="Arial"/>
              </a:rPr>
              <a:t>Revenue </a:t>
            </a:r>
            <a:r>
              <a:rPr lang="en-US" sz="2400">
                <a:solidFill>
                  <a:srgbClr val="000000"/>
                </a:solidFill>
                <a:latin typeface="Arial"/>
                <a:ea typeface="Arial"/>
                <a:cs typeface="Arial"/>
                <a:sym typeface="Arial"/>
              </a:rPr>
              <a:t>column in the order_details file.</a:t>
            </a:r>
          </a:p>
        </p:txBody>
      </p:sp>
      <p:sp>
        <p:nvSpPr>
          <p:cNvPr name="TextBox 18" id="18"/>
          <p:cNvSpPr txBox="true"/>
          <p:nvPr/>
        </p:nvSpPr>
        <p:spPr>
          <a:xfrm rot="0">
            <a:off x="1318018" y="1870422"/>
            <a:ext cx="10426758" cy="358064"/>
          </a:xfrm>
          <a:prstGeom prst="rect">
            <a:avLst/>
          </a:prstGeom>
        </p:spPr>
        <p:txBody>
          <a:bodyPr anchor="t" rtlCol="false" tIns="0" lIns="0" bIns="0" rIns="0">
            <a:spAutoFit/>
          </a:bodyPr>
          <a:lstStyle/>
          <a:p>
            <a:pPr algn="l">
              <a:lnSpc>
                <a:spcPts val="2985"/>
              </a:lnSpc>
            </a:pPr>
            <a:r>
              <a:rPr lang="en-US" sz="2400">
                <a:solidFill>
                  <a:srgbClr val="FFFFFF"/>
                </a:solidFill>
                <a:latin typeface="Montserrat"/>
                <a:ea typeface="Montserrat"/>
                <a:cs typeface="Montserrat"/>
                <a:sym typeface="Montserrat"/>
              </a:rPr>
              <a:t>Step 1: Preparing the Foundation in Excel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6667"/>
              </a:srgbClr>
            </a:solidFill>
            <a:ln w="38100" cap="rnd">
              <a:solidFill>
                <a:srgbClr val="FFFFFF">
                  <a:alpha val="26667"/>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48962" y="905393"/>
            <a:ext cx="12776535" cy="712470"/>
          </a:xfrm>
          <a:prstGeom prst="rect">
            <a:avLst/>
          </a:prstGeom>
        </p:spPr>
        <p:txBody>
          <a:bodyPr anchor="t" rtlCol="false" tIns="0" lIns="0" bIns="0" rIns="0">
            <a:spAutoFit/>
          </a:bodyPr>
          <a:lstStyle/>
          <a:p>
            <a:pPr algn="l">
              <a:lnSpc>
                <a:spcPts val="5880"/>
              </a:lnSpc>
            </a:pPr>
            <a:r>
              <a:rPr lang="en-US" b="true" sz="4200">
                <a:solidFill>
                  <a:srgbClr val="FFFFFF"/>
                </a:solidFill>
                <a:latin typeface="Montserrat Bold"/>
                <a:ea typeface="Montserrat Bold"/>
                <a:cs typeface="Montserrat Bold"/>
                <a:sym typeface="Montserrat Bold"/>
              </a:rPr>
              <a:t>Phase 2 - Exploratory Data Analysis (MySQL)</a:t>
            </a:r>
          </a:p>
        </p:txBody>
      </p:sp>
      <p:sp>
        <p:nvSpPr>
          <p:cNvPr name="TextBox 7" id="7"/>
          <p:cNvSpPr txBox="true"/>
          <p:nvPr/>
        </p:nvSpPr>
        <p:spPr>
          <a:xfrm rot="0">
            <a:off x="2708303" y="2410617"/>
            <a:ext cx="14002027" cy="1466437"/>
          </a:xfrm>
          <a:prstGeom prst="rect">
            <a:avLst/>
          </a:prstGeom>
        </p:spPr>
        <p:txBody>
          <a:bodyPr anchor="t" rtlCol="false" tIns="0" lIns="0" bIns="0" rIns="0">
            <a:spAutoFit/>
          </a:bodyPr>
          <a:lstStyle/>
          <a:p>
            <a:pPr algn="l">
              <a:lnSpc>
                <a:spcPts val="3850"/>
              </a:lnSpc>
            </a:pPr>
            <a:r>
              <a:rPr lang="en-US" sz="2750">
                <a:solidFill>
                  <a:srgbClr val="000000"/>
                </a:solidFill>
                <a:latin typeface="Arial"/>
                <a:ea typeface="Arial"/>
                <a:cs typeface="Arial"/>
                <a:sym typeface="Arial"/>
              </a:rPr>
              <a:t>What We Did: Following the data preparation phase, the cleaned files were loaded into a MySQL database. I then executed a series of complex SQL queries to address the 15 predefined Exploratory Data Analysis (EDA) questions.</a:t>
            </a:r>
          </a:p>
        </p:txBody>
      </p:sp>
      <p:sp>
        <p:nvSpPr>
          <p:cNvPr name="TextBox 8" id="8"/>
          <p:cNvSpPr txBox="true"/>
          <p:nvPr/>
        </p:nvSpPr>
        <p:spPr>
          <a:xfrm rot="0">
            <a:off x="2708303" y="4203734"/>
            <a:ext cx="14002027" cy="1985930"/>
          </a:xfrm>
          <a:prstGeom prst="rect">
            <a:avLst/>
          </a:prstGeom>
        </p:spPr>
        <p:txBody>
          <a:bodyPr anchor="t" rtlCol="false" tIns="0" lIns="0" bIns="0" rIns="0">
            <a:spAutoFit/>
          </a:bodyPr>
          <a:lstStyle/>
          <a:p>
            <a:pPr algn="l">
              <a:lnSpc>
                <a:spcPts val="3939"/>
              </a:lnSpc>
            </a:pPr>
            <a:r>
              <a:rPr lang="en-US" sz="2813">
                <a:solidFill>
                  <a:srgbClr val="000000"/>
                </a:solidFill>
                <a:latin typeface="Arial"/>
                <a:ea typeface="Arial"/>
                <a:cs typeface="Arial"/>
                <a:sym typeface="Arial"/>
              </a:rPr>
              <a:t>How MECE Was Applied: The 15 EDA questions were categorized into our four established pillars. This methodology allowed for a systematic and focused exploration of the data, tackling one domain at a time—from customer demographics to sales trends—ensuring the analysis was 'collectively exhaustive.'</a:t>
            </a:r>
          </a:p>
        </p:txBody>
      </p:sp>
      <p:sp>
        <p:nvSpPr>
          <p:cNvPr name="Freeform 9" id="9"/>
          <p:cNvSpPr/>
          <p:nvPr/>
        </p:nvSpPr>
        <p:spPr>
          <a:xfrm flipH="false" flipV="false" rot="0">
            <a:off x="1449081" y="2395310"/>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49081" y="4412856"/>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643295" y="2611078"/>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12" id="12"/>
          <p:cNvSpPr txBox="true"/>
          <p:nvPr/>
        </p:nvSpPr>
        <p:spPr>
          <a:xfrm rot="0">
            <a:off x="1643295" y="4628624"/>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3" id="13"/>
          <p:cNvSpPr txBox="true"/>
          <p:nvPr/>
        </p:nvSpPr>
        <p:spPr>
          <a:xfrm rot="0">
            <a:off x="823896" y="1617863"/>
            <a:ext cx="7489522" cy="358064"/>
          </a:xfrm>
          <a:prstGeom prst="rect">
            <a:avLst/>
          </a:prstGeom>
        </p:spPr>
        <p:txBody>
          <a:bodyPr anchor="t" rtlCol="false" tIns="0" lIns="0" bIns="0" rIns="0">
            <a:spAutoFit/>
          </a:bodyPr>
          <a:lstStyle/>
          <a:p>
            <a:pPr algn="ctr">
              <a:lnSpc>
                <a:spcPts val="2985"/>
              </a:lnSpc>
              <a:spcBef>
                <a:spcPct val="0"/>
              </a:spcBef>
            </a:pPr>
            <a:r>
              <a:rPr lang="en-US" sz="2400">
                <a:solidFill>
                  <a:srgbClr val="FFFFFF"/>
                </a:solidFill>
                <a:latin typeface="Montserrat"/>
                <a:ea typeface="Montserrat"/>
                <a:cs typeface="Montserrat"/>
                <a:sym typeface="Montserrat"/>
              </a:rPr>
              <a:t>Step 2: Unc</a:t>
            </a:r>
            <a:r>
              <a:rPr lang="en-US" sz="2400">
                <a:solidFill>
                  <a:srgbClr val="FFFFFF"/>
                </a:solidFill>
                <a:latin typeface="Montserrat"/>
                <a:ea typeface="Montserrat"/>
                <a:cs typeface="Montserrat"/>
                <a:sym typeface="Montserrat"/>
              </a:rPr>
              <a:t>overing Deep Insights with SQL</a:t>
            </a:r>
          </a:p>
        </p:txBody>
      </p:sp>
      <p:sp>
        <p:nvSpPr>
          <p:cNvPr name="TextBox 14" id="14"/>
          <p:cNvSpPr txBox="true"/>
          <p:nvPr/>
        </p:nvSpPr>
        <p:spPr>
          <a:xfrm rot="0">
            <a:off x="1643295" y="6883268"/>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Freeform 15" id="15"/>
          <p:cNvSpPr/>
          <p:nvPr/>
        </p:nvSpPr>
        <p:spPr>
          <a:xfrm flipH="false" flipV="false" rot="0">
            <a:off x="1449081" y="6664193"/>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708303" y="6627814"/>
            <a:ext cx="14002027" cy="1985930"/>
          </a:xfrm>
          <a:prstGeom prst="rect">
            <a:avLst/>
          </a:prstGeom>
        </p:spPr>
        <p:txBody>
          <a:bodyPr anchor="t" rtlCol="false" tIns="0" lIns="0" bIns="0" rIns="0">
            <a:spAutoFit/>
          </a:bodyPr>
          <a:lstStyle/>
          <a:p>
            <a:pPr algn="l">
              <a:lnSpc>
                <a:spcPts val="3939"/>
              </a:lnSpc>
            </a:pPr>
            <a:r>
              <a:rPr lang="en-US" sz="2813">
                <a:solidFill>
                  <a:srgbClr val="000000"/>
                </a:solidFill>
                <a:latin typeface="Arial"/>
                <a:ea typeface="Arial"/>
                <a:cs typeface="Arial"/>
                <a:sym typeface="Arial"/>
              </a:rPr>
              <a:t>Why It's Important &amp; Its Benefits: This structured approach prevented a random or haphazard querying process. It allowed us to build a coherent narrative about the business, where each insight became a crucial building block for the final dashboard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6667"/>
              </a:srgbClr>
            </a:solidFill>
            <a:ln w="38100" cap="rnd">
              <a:solidFill>
                <a:srgbClr val="FFFFFF">
                  <a:alpha val="26667"/>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632034" y="870640"/>
            <a:ext cx="13324179" cy="8545719"/>
          </a:xfrm>
          <a:custGeom>
            <a:avLst/>
            <a:gdLst/>
            <a:ahLst/>
            <a:cxnLst/>
            <a:rect r="r" b="b" t="t" l="l"/>
            <a:pathLst>
              <a:path h="8545719" w="13324179">
                <a:moveTo>
                  <a:pt x="0" y="0"/>
                </a:moveTo>
                <a:lnTo>
                  <a:pt x="13324179" y="0"/>
                </a:lnTo>
                <a:lnTo>
                  <a:pt x="13324179" y="8545720"/>
                </a:lnTo>
                <a:lnTo>
                  <a:pt x="0" y="8545720"/>
                </a:lnTo>
                <a:lnTo>
                  <a:pt x="0" y="0"/>
                </a:lnTo>
                <a:close/>
              </a:path>
            </a:pathLst>
          </a:custGeom>
          <a:blipFill>
            <a:blip r:embed="rId4"/>
            <a:stretch>
              <a:fillRect l="0" t="0" r="-1202"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40000"/>
              </a:srgbClr>
            </a:solidFill>
            <a:ln w="38100" cap="rnd">
              <a:solidFill>
                <a:srgbClr val="FFFFFF">
                  <a:alpha val="40000"/>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02517" y="2548524"/>
            <a:ext cx="13998267" cy="1518049"/>
          </a:xfrm>
          <a:prstGeom prst="rect">
            <a:avLst/>
          </a:prstGeom>
        </p:spPr>
        <p:txBody>
          <a:bodyPr anchor="t" rtlCol="false" tIns="0" lIns="0" bIns="0" rIns="0">
            <a:spAutoFit/>
          </a:bodyPr>
          <a:lstStyle/>
          <a:p>
            <a:pPr algn="l">
              <a:lnSpc>
                <a:spcPts val="4084"/>
              </a:lnSpc>
            </a:pPr>
            <a:r>
              <a:rPr lang="en-US" sz="2917">
                <a:solidFill>
                  <a:srgbClr val="000000"/>
                </a:solidFill>
                <a:latin typeface="Arial"/>
                <a:ea typeface="Arial"/>
                <a:cs typeface="Arial"/>
                <a:sym typeface="Arial"/>
              </a:rPr>
              <a:t>What We Did: After executing each SQL query, I performed an essential intermediate step. I pasted the raw output from MySQL directly into Excel. For each of the 15 questions, I then created quick, focused visuals using Pivot Tables and Charts.</a:t>
            </a:r>
          </a:p>
        </p:txBody>
      </p:sp>
      <p:sp>
        <p:nvSpPr>
          <p:cNvPr name="TextBox 7" id="7"/>
          <p:cNvSpPr txBox="true"/>
          <p:nvPr/>
        </p:nvSpPr>
        <p:spPr>
          <a:xfrm rot="0">
            <a:off x="1174147" y="1675749"/>
            <a:ext cx="8445343" cy="390378"/>
          </a:xfrm>
          <a:prstGeom prst="rect">
            <a:avLst/>
          </a:prstGeom>
        </p:spPr>
        <p:txBody>
          <a:bodyPr anchor="t" rtlCol="false" tIns="0" lIns="0" bIns="0" rIns="0">
            <a:spAutoFit/>
          </a:bodyPr>
          <a:lstStyle/>
          <a:p>
            <a:pPr algn="ctr">
              <a:lnSpc>
                <a:spcPts val="3215"/>
              </a:lnSpc>
            </a:pPr>
            <a:r>
              <a:rPr lang="en-US" sz="2296">
                <a:solidFill>
                  <a:srgbClr val="FFFFFF"/>
                </a:solidFill>
                <a:latin typeface="Montserrat"/>
                <a:ea typeface="Montserrat"/>
                <a:cs typeface="Montserrat"/>
                <a:sym typeface="Montserrat"/>
              </a:rPr>
              <a:t>Step 3: Rapid Prototyping &amp; Insight Validation in Excel</a:t>
            </a:r>
          </a:p>
        </p:txBody>
      </p:sp>
      <p:sp>
        <p:nvSpPr>
          <p:cNvPr name="TextBox 8" id="8"/>
          <p:cNvSpPr txBox="true"/>
          <p:nvPr/>
        </p:nvSpPr>
        <p:spPr>
          <a:xfrm rot="0">
            <a:off x="952172" y="2548524"/>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01</a:t>
            </a:r>
          </a:p>
        </p:txBody>
      </p:sp>
      <p:sp>
        <p:nvSpPr>
          <p:cNvPr name="TextBox 9" id="9"/>
          <p:cNvSpPr txBox="true"/>
          <p:nvPr/>
        </p:nvSpPr>
        <p:spPr>
          <a:xfrm rot="0">
            <a:off x="2402517" y="6589962"/>
            <a:ext cx="14372584" cy="2564765"/>
          </a:xfrm>
          <a:prstGeom prst="rect">
            <a:avLst/>
          </a:prstGeom>
        </p:spPr>
        <p:txBody>
          <a:bodyPr anchor="t" rtlCol="false" tIns="0" lIns="0" bIns="0" rIns="0">
            <a:spAutoFit/>
          </a:bodyPr>
          <a:lstStyle/>
          <a:p>
            <a:pPr algn="l">
              <a:lnSpc>
                <a:spcPts val="4060"/>
              </a:lnSpc>
            </a:pPr>
            <a:r>
              <a:rPr lang="en-US" sz="2900">
                <a:solidFill>
                  <a:srgbClr val="000000"/>
                </a:solidFill>
                <a:latin typeface="Arial"/>
                <a:ea typeface="Arial"/>
                <a:cs typeface="Arial"/>
                <a:sym typeface="Arial"/>
              </a:rPr>
              <a:t>Why It's Important &amp; Its Benefits: This is a critical quality assurance and rapid prototyping phase. Before investing time in designing a polished Power BI visual, I could quickly generate a simple chart in Excel to confirm that the data was logical and the insight was sound. This process de-risked the final dashboarding stage and helped refine the analytical narrative."</a:t>
            </a:r>
          </a:p>
        </p:txBody>
      </p:sp>
      <p:sp>
        <p:nvSpPr>
          <p:cNvPr name="TextBox 10" id="10"/>
          <p:cNvSpPr txBox="true"/>
          <p:nvPr/>
        </p:nvSpPr>
        <p:spPr>
          <a:xfrm rot="0">
            <a:off x="952172" y="6589962"/>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03</a:t>
            </a:r>
          </a:p>
        </p:txBody>
      </p:sp>
      <p:sp>
        <p:nvSpPr>
          <p:cNvPr name="TextBox 11" id="11"/>
          <p:cNvSpPr txBox="true"/>
          <p:nvPr/>
        </p:nvSpPr>
        <p:spPr>
          <a:xfrm rot="0">
            <a:off x="2402517" y="4303061"/>
            <a:ext cx="14250697" cy="2050415"/>
          </a:xfrm>
          <a:prstGeom prst="rect">
            <a:avLst/>
          </a:prstGeom>
        </p:spPr>
        <p:txBody>
          <a:bodyPr anchor="t" rtlCol="false" tIns="0" lIns="0" bIns="0" rIns="0">
            <a:spAutoFit/>
          </a:bodyPr>
          <a:lstStyle/>
          <a:p>
            <a:pPr algn="l">
              <a:lnSpc>
                <a:spcPts val="4060"/>
              </a:lnSpc>
            </a:pPr>
            <a:r>
              <a:rPr lang="en-US" sz="2900">
                <a:solidFill>
                  <a:srgbClr val="000000"/>
                </a:solidFill>
                <a:latin typeface="Arial"/>
                <a:ea typeface="Arial"/>
                <a:cs typeface="Arial"/>
                <a:sym typeface="Arial"/>
              </a:rPr>
              <a:t>How MECE Was Applied: This step is a practical application of the MECE principle at the micro-level. Each Excel sheet became a 'mutually exclusive' container for a single, isolated insight. This allowed me to validate the answer to one question at a time, ensuring each piece of the analysis was correct and told a clear story on its own.</a:t>
            </a:r>
          </a:p>
        </p:txBody>
      </p:sp>
      <p:sp>
        <p:nvSpPr>
          <p:cNvPr name="TextBox 12" id="12"/>
          <p:cNvSpPr txBox="true"/>
          <p:nvPr/>
        </p:nvSpPr>
        <p:spPr>
          <a:xfrm rot="0">
            <a:off x="941297" y="4554046"/>
            <a:ext cx="1709244" cy="563880"/>
          </a:xfrm>
          <a:prstGeom prst="rect">
            <a:avLst/>
          </a:prstGeom>
        </p:spPr>
        <p:txBody>
          <a:bodyPr anchor="t" rtlCol="false" tIns="0" lIns="0" bIns="0" rIns="0">
            <a:spAutoFit/>
          </a:bodyPr>
          <a:lstStyle/>
          <a:p>
            <a:pPr algn="ctr">
              <a:lnSpc>
                <a:spcPts val="4620"/>
              </a:lnSpc>
            </a:pPr>
            <a:r>
              <a:rPr lang="en-US" b="true" sz="3300">
                <a:solidFill>
                  <a:srgbClr val="FFFFFF"/>
                </a:solidFill>
                <a:latin typeface="Montserrat Ultra-Bold"/>
                <a:ea typeface="Montserrat Ultra-Bold"/>
                <a:cs typeface="Montserrat Ultra-Bold"/>
                <a:sym typeface="Montserrat Ultra-Bold"/>
              </a:rPr>
              <a:t>02</a:t>
            </a:r>
          </a:p>
        </p:txBody>
      </p:sp>
      <p:sp>
        <p:nvSpPr>
          <p:cNvPr name="TextBox 13" id="13"/>
          <p:cNvSpPr txBox="true"/>
          <p:nvPr/>
        </p:nvSpPr>
        <p:spPr>
          <a:xfrm rot="0">
            <a:off x="1286426" y="952500"/>
            <a:ext cx="11063102" cy="753769"/>
          </a:xfrm>
          <a:prstGeom prst="rect">
            <a:avLst/>
          </a:prstGeom>
        </p:spPr>
        <p:txBody>
          <a:bodyPr anchor="t" rtlCol="false" tIns="0" lIns="0" bIns="0" rIns="0">
            <a:spAutoFit/>
          </a:bodyPr>
          <a:lstStyle/>
          <a:p>
            <a:pPr algn="ctr">
              <a:lnSpc>
                <a:spcPts val="6241"/>
              </a:lnSpc>
            </a:pPr>
            <a:r>
              <a:rPr lang="en-US" b="true" sz="4458" spc="-13">
                <a:solidFill>
                  <a:srgbClr val="FFFFFF"/>
                </a:solidFill>
                <a:latin typeface="Montserrat Bold"/>
                <a:ea typeface="Montserrat Bold"/>
                <a:cs typeface="Montserrat Bold"/>
                <a:sym typeface="Montserrat Bold"/>
              </a:rPr>
              <a:t>Phase 3 - Validating Insights in Excel</a:t>
            </a:r>
          </a:p>
        </p:txBody>
      </p:sp>
      <p:sp>
        <p:nvSpPr>
          <p:cNvPr name="Freeform 14" id="14"/>
          <p:cNvSpPr/>
          <p:nvPr/>
        </p:nvSpPr>
        <p:spPr>
          <a:xfrm flipH="false" flipV="false" rot="0">
            <a:off x="1393968" y="6512852"/>
            <a:ext cx="773003" cy="784775"/>
          </a:xfrm>
          <a:custGeom>
            <a:avLst/>
            <a:gdLst/>
            <a:ahLst/>
            <a:cxnLst/>
            <a:rect r="r" b="b" t="t" l="l"/>
            <a:pathLst>
              <a:path h="784775" w="773003">
                <a:moveTo>
                  <a:pt x="0" y="0"/>
                </a:moveTo>
                <a:lnTo>
                  <a:pt x="773003" y="0"/>
                </a:lnTo>
                <a:lnTo>
                  <a:pt x="773003" y="784775"/>
                </a:lnTo>
                <a:lnTo>
                  <a:pt x="0" y="784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46616" y="2498139"/>
            <a:ext cx="720355" cy="731325"/>
          </a:xfrm>
          <a:custGeom>
            <a:avLst/>
            <a:gdLst/>
            <a:ahLst/>
            <a:cxnLst/>
            <a:rect r="r" b="b" t="t" l="l"/>
            <a:pathLst>
              <a:path h="731325" w="720355">
                <a:moveTo>
                  <a:pt x="0" y="0"/>
                </a:moveTo>
                <a:lnTo>
                  <a:pt x="720355" y="0"/>
                </a:lnTo>
                <a:lnTo>
                  <a:pt x="720355" y="731326"/>
                </a:lnTo>
                <a:lnTo>
                  <a:pt x="0" y="731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4866" y="4492621"/>
            <a:ext cx="742105" cy="753406"/>
          </a:xfrm>
          <a:custGeom>
            <a:avLst/>
            <a:gdLst/>
            <a:ahLst/>
            <a:cxnLst/>
            <a:rect r="r" b="b" t="t" l="l"/>
            <a:pathLst>
              <a:path h="753406" w="742105">
                <a:moveTo>
                  <a:pt x="0" y="0"/>
                </a:moveTo>
                <a:lnTo>
                  <a:pt x="742105" y="0"/>
                </a:lnTo>
                <a:lnTo>
                  <a:pt x="742105" y="753406"/>
                </a:lnTo>
                <a:lnTo>
                  <a:pt x="0" y="7534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40000"/>
              </a:srgbClr>
            </a:solidFill>
            <a:ln w="38100" cap="rnd">
              <a:solidFill>
                <a:srgbClr val="FFFFFF">
                  <a:alpha val="40000"/>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40158" y="1262035"/>
            <a:ext cx="16607683" cy="7762930"/>
          </a:xfrm>
          <a:custGeom>
            <a:avLst/>
            <a:gdLst/>
            <a:ahLst/>
            <a:cxnLst/>
            <a:rect r="r" b="b" t="t" l="l"/>
            <a:pathLst>
              <a:path h="7762930" w="16607683">
                <a:moveTo>
                  <a:pt x="0" y="0"/>
                </a:moveTo>
                <a:lnTo>
                  <a:pt x="16607684" y="0"/>
                </a:lnTo>
                <a:lnTo>
                  <a:pt x="16607684" y="7762930"/>
                </a:lnTo>
                <a:lnTo>
                  <a:pt x="0" y="7762930"/>
                </a:lnTo>
                <a:lnTo>
                  <a:pt x="0" y="0"/>
                </a:lnTo>
                <a:close/>
              </a:path>
            </a:pathLst>
          </a:custGeom>
          <a:blipFill>
            <a:blip r:embed="rId4"/>
            <a:stretch>
              <a:fillRect l="-151" t="0" r="-1385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DAG12BEEKjA</dc:identifier>
  <dcterms:modified xsi:type="dcterms:W3CDTF">2011-08-01T06:04:30Z</dcterms:modified>
  <cp:revision>1</cp:revision>
  <dc:title>Pink and Purple 3D Project Presentation</dc:title>
</cp:coreProperties>
</file>